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9" r:id="rId4"/>
    <p:sldId id="262" r:id="rId5"/>
    <p:sldId id="453" r:id="rId6"/>
    <p:sldId id="407" r:id="rId7"/>
    <p:sldId id="454" r:id="rId8"/>
    <p:sldId id="455" r:id="rId9"/>
    <p:sldId id="456" r:id="rId10"/>
    <p:sldId id="457" r:id="rId11"/>
    <p:sldId id="458" r:id="rId12"/>
    <p:sldId id="363" r:id="rId13"/>
    <p:sldId id="41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51" r:id="rId22"/>
    <p:sldId id="439" r:id="rId23"/>
    <p:sldId id="440" r:id="rId24"/>
    <p:sldId id="443" r:id="rId25"/>
    <p:sldId id="444" r:id="rId26"/>
    <p:sldId id="445" r:id="rId27"/>
    <p:sldId id="446" r:id="rId28"/>
    <p:sldId id="447" r:id="rId29"/>
    <p:sldId id="364" r:id="rId30"/>
    <p:sldId id="463" r:id="rId31"/>
    <p:sldId id="414" r:id="rId32"/>
    <p:sldId id="415" r:id="rId33"/>
    <p:sldId id="464" r:id="rId34"/>
    <p:sldId id="465" r:id="rId35"/>
    <p:sldId id="417" r:id="rId36"/>
    <p:sldId id="466" r:id="rId37"/>
    <p:sldId id="467" r:id="rId38"/>
    <p:sldId id="468" r:id="rId39"/>
    <p:sldId id="469" r:id="rId40"/>
    <p:sldId id="470" r:id="rId41"/>
    <p:sldId id="416" r:id="rId42"/>
    <p:sldId id="418" r:id="rId43"/>
    <p:sldId id="471" r:id="rId44"/>
    <p:sldId id="472" r:id="rId45"/>
    <p:sldId id="473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59" r:id="rId54"/>
    <p:sldId id="460" r:id="rId55"/>
    <p:sldId id="461" r:id="rId56"/>
    <p:sldId id="462" r:id="rId57"/>
    <p:sldId id="426" r:id="rId58"/>
    <p:sldId id="427" r:id="rId59"/>
    <p:sldId id="429" r:id="rId60"/>
    <p:sldId id="431" r:id="rId61"/>
    <p:sldId id="428" r:id="rId62"/>
    <p:sldId id="441" r:id="rId63"/>
    <p:sldId id="452" r:id="rId64"/>
    <p:sldId id="31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/>
    <p:restoredTop sz="94933"/>
  </p:normalViewPr>
  <p:slideViewPr>
    <p:cSldViewPr snapToGrid="0">
      <p:cViewPr varScale="1">
        <p:scale>
          <a:sx n="102" d="100"/>
          <a:sy n="102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618763-0C2E-1C81-C8A2-24A54A589D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110B1-06C2-BB92-1829-A8360578B1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B62E4-81D4-9A41-AB7E-C39D07CD029F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A6CF-B769-932F-06A5-3B29D1DEF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C8A9F-D744-6AA1-7CCD-C95711D05D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6A06-BD73-4745-9E68-C8DC9BBC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3F019-5387-D34E-927E-1A4E089DB48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0BD88-AA28-3044-934C-05DEC3B3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7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04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5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7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1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C++ - Wikipedia">
            <a:extLst>
              <a:ext uri="{FF2B5EF4-FFF2-40B4-BE49-F238E27FC236}">
                <a16:creationId xmlns:a16="http://schemas.microsoft.com/office/drawing/2014/main" id="{22664FD1-6594-B8BF-5077-930D6899C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2" y="457200"/>
            <a:ext cx="1360839" cy="15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1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5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7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0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d.hill@liverpoo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-hill94.github.io/Workshop/Intro_to_C++/soln.c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oogle.com/url?sa=i&amp;url=https%3A%2F%2Fen.wikipedia.org%2Fwiki%2FKlondike_(solitaire)&amp;psig=AOvVaw1RWpwtpkcoEHo-Dde9rNkU&amp;ust=1667390729387000&amp;source=images&amp;cd=vfe&amp;ved=0CAwQjRxqFwoTCJiwrtP4jPsCFQAAAAAdAAAAABA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nobelprize.org%2Fprizes%2Fphysics%2F1938%2Ffermi%2Fbiographical%2F&amp;psig=AOvVaw3qRcK1AY8_9CzRtHbIfEkz&amp;ust=1666700696785000&amp;source=images&amp;cd=vfe&amp;ved=0CAsQjRxqFwoTCKiElonu-PoCFQAAAAAdAAAAABA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google.com/url?sa=i&amp;url=https%3A%2F%2Fwww.britannica.com%2Fscience%2Flaw-of-large-numbers&amp;psig=AOvVaw2c5EI7Wa2H3cPMzOO_H3RA&amp;ust=1667391638705000&amp;source=images&amp;cd=vfe&amp;ved=0CAwQjRxqFwoTCKCE6YX8jPsCFQAAAAAdAAAAABA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google.com/url?sa=i&amp;url=https%3A%2F%2Fwww.cantorsparadise.com%2Fwhat-to-expect-when-throwing-dice-and-adding-them-up-5231f3831d7&amp;psig=AOvVaw2AEfpStbBfsZOV5DTAztQ1&amp;ust=1666705068874000&amp;source=images&amp;cd=vfe&amp;ved=0CAwQjRxqFwoTCPjt8K7--PoCFQAAAAAdAAAAAB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google.com/url?sa=i&amp;url=https%3A%2F%2Fen.wikipedia.org%2Fwiki%2FMonte_Carlo_Casino&amp;psig=AOvVaw3rKyDH637jy8yfCtorvbIu&amp;ust=1667392126521000&amp;source=images&amp;cd=vfe&amp;ved=0CAwQjRxqFwoTCJDlu-39jPsCFQAAAAAdAAAAABA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gO1gpXSUzU" TargetMode="External"/><Relationship Id="rId2" Type="http://schemas.openxmlformats.org/officeDocument/2006/relationships/hyperlink" Target="https://library.lanl.gov/cgi-bin/getfile?00326866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m/url?sa=i&amp;url=https%3A%2F%2Fen.wikipedia.org%2Fwiki%2FPath_tracing&amp;psig=AOvVaw3BppPrpoynK7ZZm6TAUdif&amp;ust=1666789858938000&amp;source=images&amp;cd=vfe&amp;ved=0CAwQjRxqFwoTCJCuq566-_oCFQAAAAAdAAAAABA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plusplus.com/reference/rand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-hill94.github.io/Workshop/Intro_to_C++/project_description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en.wikipedia.org/wiki/File:AAMarkov.jpg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6261-4BE9-1ED9-D3EE-83FE674B0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9EE68-BA7C-89B0-E3B6-635F88E4E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19705"/>
            <a:ext cx="7891272" cy="1681398"/>
          </a:xfrm>
        </p:spPr>
        <p:txBody>
          <a:bodyPr>
            <a:normAutofit/>
          </a:bodyPr>
          <a:lstStyle/>
          <a:p>
            <a:r>
              <a:rPr lang="en-US" dirty="0"/>
              <a:t>Dr. Alex Hill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a.d.hill@liverpool.ac.uk</a:t>
            </a:r>
            <a:r>
              <a:rPr lang="en-US" dirty="0"/>
              <a:t> </a:t>
            </a:r>
          </a:p>
          <a:p>
            <a:r>
              <a:rPr lang="en-US" dirty="0"/>
              <a:t>October 2022</a:t>
            </a:r>
          </a:p>
        </p:txBody>
      </p:sp>
    </p:spTree>
    <p:extLst>
      <p:ext uri="{BB962C8B-B14F-4D97-AF65-F5344CB8AC3E}">
        <p14:creationId xmlns:p14="http://schemas.microsoft.com/office/powerpoint/2010/main" val="10789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robert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867898"/>
            <a:ext cx="3091543" cy="574772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(int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(float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Method/function declaration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Method/function definition outside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867898"/>
            <a:ext cx="4147457" cy="563231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UK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67330000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UK's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243610.0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Set's UK's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Set's UK's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France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Spain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47330000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Population: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Size (km^2):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National Language: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3785652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/>
              <a:t>UK's Population: 67330000</a:t>
            </a:r>
          </a:p>
          <a:p>
            <a:r>
              <a:rPr lang="en-GB" sz="1600" dirty="0"/>
              <a:t>UK's Size (km^2): 243610</a:t>
            </a:r>
          </a:p>
          <a:p>
            <a:r>
              <a:rPr lang="en-GB" sz="1600" dirty="0"/>
              <a:t>UK's National Language: English</a:t>
            </a:r>
          </a:p>
          <a:p>
            <a:endParaRPr lang="en-GB" sz="1600" dirty="0"/>
          </a:p>
          <a:p>
            <a:r>
              <a:rPr lang="en-GB" sz="1600" dirty="0"/>
              <a:t>France's Population: 67500000</a:t>
            </a:r>
          </a:p>
          <a:p>
            <a:r>
              <a:rPr lang="en-GB" sz="1600" dirty="0"/>
              <a:t>France's Size (km^2): 543940</a:t>
            </a:r>
          </a:p>
          <a:p>
            <a:r>
              <a:rPr lang="en-GB" sz="1600" dirty="0"/>
              <a:t>France's National Language: French</a:t>
            </a:r>
          </a:p>
          <a:p>
            <a:endParaRPr lang="en-GB" sz="1600" dirty="0"/>
          </a:p>
          <a:p>
            <a:r>
              <a:rPr lang="en-GB" sz="1600" dirty="0"/>
              <a:t>Spain's Population: 47330000</a:t>
            </a:r>
          </a:p>
          <a:p>
            <a:r>
              <a:rPr lang="en-GB" sz="1600" dirty="0"/>
              <a:t>Spain's Size (km^2): 505990</a:t>
            </a:r>
          </a:p>
          <a:p>
            <a:r>
              <a:rPr lang="en-GB" sz="1600" dirty="0"/>
              <a:t>Spain's National 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110E06-2F53-9D55-80E8-44C02F8B4072}"/>
              </a:ext>
            </a:extLst>
          </p:cNvPr>
          <p:cNvCxnSpPr>
            <a:cxnSpLocks/>
          </p:cNvCxnSpPr>
          <p:nvPr/>
        </p:nvCxnSpPr>
        <p:spPr>
          <a:xfrm flipH="1">
            <a:off x="1945341" y="1379470"/>
            <a:ext cx="6160592" cy="452712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6DB8B3-9D50-BDED-6795-BA86A09898AA}"/>
              </a:ext>
            </a:extLst>
          </p:cNvPr>
          <p:cNvSpPr txBox="1"/>
          <p:nvPr/>
        </p:nvSpPr>
        <p:spPr>
          <a:xfrm>
            <a:off x="8105933" y="1208198"/>
            <a:ext cx="301926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job, but no exception if the languages aren’t of these three</a:t>
            </a:r>
          </a:p>
        </p:txBody>
      </p:sp>
    </p:spTree>
    <p:extLst>
      <p:ext uri="{BB962C8B-B14F-4D97-AF65-F5344CB8AC3E}">
        <p14:creationId xmlns:p14="http://schemas.microsoft.com/office/powerpoint/2010/main" val="30115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2120941"/>
            <a:ext cx="3091543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"Hallo"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"Italian"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"Ciao"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"Sorry, country language not recognised"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2120941"/>
            <a:ext cx="4147457" cy="364715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Germany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83130000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357588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Italy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59070000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301230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"Italian"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Population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2800767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German Population: 83130000</a:t>
            </a:r>
          </a:p>
          <a:p>
            <a:r>
              <a:rPr lang="en-GB" sz="1600" dirty="0"/>
              <a:t>Germany Size: 357588 km^2</a:t>
            </a:r>
          </a:p>
          <a:p>
            <a:r>
              <a:rPr lang="en-GB" sz="1600" dirty="0"/>
              <a:t>German Greeting: Hallo</a:t>
            </a:r>
          </a:p>
          <a:p>
            <a:endParaRPr lang="en-GB" sz="1600" dirty="0"/>
          </a:p>
          <a:p>
            <a:r>
              <a:rPr lang="en-GB" sz="1600" dirty="0"/>
              <a:t>French Population: 67500000</a:t>
            </a:r>
          </a:p>
          <a:p>
            <a:r>
              <a:rPr lang="en-GB" sz="1600" dirty="0"/>
              <a:t>France Size: 543940 km^2</a:t>
            </a:r>
          </a:p>
          <a:p>
            <a:r>
              <a:rPr lang="en-GB" sz="1600" dirty="0"/>
              <a:t>French Greeting: Bonjour</a:t>
            </a:r>
          </a:p>
          <a:p>
            <a:endParaRPr lang="en-GB" sz="1600" dirty="0"/>
          </a:p>
          <a:p>
            <a:r>
              <a:rPr lang="en-GB" sz="1600" dirty="0"/>
              <a:t>Italian Population 59070000</a:t>
            </a:r>
          </a:p>
          <a:p>
            <a:r>
              <a:rPr lang="en-GB" sz="1600" dirty="0"/>
              <a:t>Italy Size: 301230 km^2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74CA4F-ACF2-8E83-397D-8FF8C4C7D08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586753" y="1348100"/>
            <a:ext cx="1814551" cy="18612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5CF855-A12B-18E5-1959-779DE033D9CC}"/>
              </a:ext>
            </a:extLst>
          </p:cNvPr>
          <p:cNvSpPr txBox="1"/>
          <p:nvPr/>
        </p:nvSpPr>
        <p:spPr>
          <a:xfrm>
            <a:off x="3401304" y="1055712"/>
            <a:ext cx="14934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use of constructors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5DEEE-7659-DD1F-9168-D0DF475EC001}"/>
              </a:ext>
            </a:extLst>
          </p:cNvPr>
          <p:cNvCxnSpPr>
            <a:cxnSpLocks/>
          </p:cNvCxnSpPr>
          <p:nvPr/>
        </p:nvCxnSpPr>
        <p:spPr>
          <a:xfrm flipH="1">
            <a:off x="2768811" y="1916062"/>
            <a:ext cx="2019253" cy="238633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E385A7-37B5-0937-A54B-C7A175C29C17}"/>
              </a:ext>
            </a:extLst>
          </p:cNvPr>
          <p:cNvSpPr txBox="1"/>
          <p:nvPr/>
        </p:nvSpPr>
        <p:spPr>
          <a:xfrm>
            <a:off x="4788064" y="1746785"/>
            <a:ext cx="149342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if chain</a:t>
            </a:r>
          </a:p>
        </p:txBody>
      </p:sp>
    </p:spTree>
    <p:extLst>
      <p:ext uri="{BB962C8B-B14F-4D97-AF65-F5344CB8AC3E}">
        <p14:creationId xmlns:p14="http://schemas.microsoft.com/office/powerpoint/2010/main" val="275900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24EB-5BE8-02AB-9F0A-885B095A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nine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9251-1C3F-1821-61F2-73742127F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Download </a:t>
            </a:r>
            <a:r>
              <a:rPr lang="en-US" sz="2400" dirty="0">
                <a:hlinkClick r:id="rId2"/>
              </a:rPr>
              <a:t>https://alex-hill94.github.io/Workshop/Intro_to_C++/soln.cpp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Adapt this script so that the </a:t>
            </a:r>
            <a:r>
              <a:rPr lang="en-US" sz="2400" dirty="0" err="1"/>
              <a:t>write_out</a:t>
            </a:r>
            <a:r>
              <a:rPr lang="en-US" sz="2400" dirty="0"/>
              <a:t> function is replaced with a class</a:t>
            </a:r>
          </a:p>
          <a:p>
            <a:endParaRPr lang="en-US" sz="2400" dirty="0"/>
          </a:p>
          <a:p>
            <a:r>
              <a:rPr lang="en-US" sz="2400" dirty="0"/>
              <a:t>Use the constructor to create the </a:t>
            </a:r>
            <a:r>
              <a:rPr lang="en-US" sz="2400" dirty="0" err="1"/>
              <a:t>data.py</a:t>
            </a:r>
            <a:r>
              <a:rPr lang="en-US" sz="2400" dirty="0"/>
              <a:t> file, and use a method within the class to save the vectors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166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Basics of Classes in C++</a:t>
            </a:r>
          </a:p>
          <a:p>
            <a:endParaRPr lang="en-US" sz="2800" dirty="0"/>
          </a:p>
          <a:p>
            <a:r>
              <a:rPr lang="en-US" sz="2800" dirty="0"/>
              <a:t>Attributes and Methods</a:t>
            </a:r>
          </a:p>
          <a:p>
            <a:endParaRPr lang="en-US" sz="2800" dirty="0"/>
          </a:p>
          <a:p>
            <a:r>
              <a:rPr lang="en-US" sz="2800" dirty="0"/>
              <a:t>Constructors</a:t>
            </a:r>
          </a:p>
          <a:p>
            <a:endParaRPr lang="en-US" sz="2800" dirty="0"/>
          </a:p>
          <a:p>
            <a:r>
              <a:rPr lang="en-US" sz="2800" dirty="0"/>
              <a:t>Access specifiers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8068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ACA6-2FCE-6F9F-C091-D9075F2A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0231-93AE-4EE0-8A52-7B4F8D192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04884"/>
            <a:ext cx="5225849" cy="4050792"/>
          </a:xfrm>
        </p:spPr>
        <p:txBody>
          <a:bodyPr>
            <a:normAutofit/>
          </a:bodyPr>
          <a:lstStyle/>
          <a:p>
            <a:r>
              <a:rPr lang="en-US" dirty="0"/>
              <a:t>Procedural programming writes functions to perform operations on data</a:t>
            </a:r>
          </a:p>
          <a:p>
            <a:endParaRPr lang="en-US" dirty="0"/>
          </a:p>
          <a:p>
            <a:r>
              <a:rPr lang="en-US" dirty="0"/>
              <a:t>OOP creates objects that contain both data and functions</a:t>
            </a:r>
          </a:p>
          <a:p>
            <a:endParaRPr lang="en-US" dirty="0"/>
          </a:p>
          <a:p>
            <a:r>
              <a:rPr lang="en-US" dirty="0"/>
              <a:t>Why? DRY! (Don’t repeat yourself)</a:t>
            </a:r>
          </a:p>
        </p:txBody>
      </p:sp>
      <p:pic>
        <p:nvPicPr>
          <p:cNvPr id="4" name="Picture 2" descr="Morgan Stanley on Twitter: &quot;We are excited for our Tech MD Bjarne Stroustrup  to receive the IEEE @ComputerSociety's 2018 Computer Pioneer Award for his  contributions to electronic computing with the design and">
            <a:extLst>
              <a:ext uri="{FF2B5EF4-FFF2-40B4-BE49-F238E27FC236}">
                <a16:creationId xmlns:a16="http://schemas.microsoft.com/office/drawing/2014/main" id="{44F8B21B-C91B-E27C-9A0F-C9D5903F0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/>
          <a:stretch/>
        </p:blipFill>
        <p:spPr bwMode="auto">
          <a:xfrm>
            <a:off x="7028583" y="2093976"/>
            <a:ext cx="3502477" cy="3940482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961573" cy="4050792"/>
          </a:xfrm>
        </p:spPr>
        <p:txBody>
          <a:bodyPr>
            <a:normAutofit/>
          </a:bodyPr>
          <a:lstStyle/>
          <a:p>
            <a:r>
              <a:rPr lang="en-US" sz="2400" dirty="0"/>
              <a:t>A ‘Class’ is a template for an ‘Object’</a:t>
            </a:r>
          </a:p>
          <a:p>
            <a:endParaRPr lang="en-US" sz="2400" dirty="0"/>
          </a:p>
          <a:p>
            <a:r>
              <a:rPr lang="en-US" sz="2400" dirty="0"/>
              <a:t>An ‘Object’ is an instance of a Class</a:t>
            </a:r>
          </a:p>
          <a:p>
            <a:endParaRPr lang="en-US" sz="2400" dirty="0"/>
          </a:p>
          <a:p>
            <a:r>
              <a:rPr lang="en-US" sz="2400" dirty="0"/>
              <a:t>E.g. for the ’Car’ class, you may have ‘Volvo’, ‘Audi’ and ‘Ford’ objects</a:t>
            </a:r>
          </a:p>
          <a:p>
            <a:endParaRPr lang="en-US" sz="2400" dirty="0"/>
          </a:p>
        </p:txBody>
      </p:sp>
      <p:pic>
        <p:nvPicPr>
          <p:cNvPr id="12290" name="Picture 2" descr="Car silhouette logo template, design vector icon illustration. 2953593  Vector Art at Vecteezy">
            <a:extLst>
              <a:ext uri="{FF2B5EF4-FFF2-40B4-BE49-F238E27FC236}">
                <a16:creationId xmlns:a16="http://schemas.microsoft.com/office/drawing/2014/main" id="{C7C115DD-BC71-9626-ACFA-9086510C0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33592" r="14690" b="35879"/>
          <a:stretch/>
        </p:blipFill>
        <p:spPr bwMode="auto">
          <a:xfrm>
            <a:off x="7725102" y="1797269"/>
            <a:ext cx="1902373" cy="8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Volvo Selekt">
            <a:extLst>
              <a:ext uri="{FF2B5EF4-FFF2-40B4-BE49-F238E27FC236}">
                <a16:creationId xmlns:a16="http://schemas.microsoft.com/office/drawing/2014/main" id="{55A45BB6-B2EF-196C-B872-A4CA86D6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4" y="3406613"/>
            <a:ext cx="2414997" cy="1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udi | View Latest Models | AutoTrader UK">
            <a:extLst>
              <a:ext uri="{FF2B5EF4-FFF2-40B4-BE49-F238E27FC236}">
                <a16:creationId xmlns:a16="http://schemas.microsoft.com/office/drawing/2014/main" id="{81A77662-23D4-A038-9453-E6ED1DE8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03" y="3268873"/>
            <a:ext cx="2145790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16525-C721-36B8-23B2-BD5CCB4C7765}"/>
              </a:ext>
            </a:extLst>
          </p:cNvPr>
          <p:cNvSpPr txBox="1"/>
          <p:nvPr/>
        </p:nvSpPr>
        <p:spPr>
          <a:xfrm>
            <a:off x="10701209" y="5575172"/>
            <a:ext cx="45719" cy="6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296" name="Picture 8" descr="Ford | View Latest Models | AutoTrader UK">
            <a:extLst>
              <a:ext uri="{FF2B5EF4-FFF2-40B4-BE49-F238E27FC236}">
                <a16:creationId xmlns:a16="http://schemas.microsoft.com/office/drawing/2014/main" id="{E4B2BDD9-84D5-CD82-B277-F7895FFA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81" y="4919412"/>
            <a:ext cx="2145791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474077" cy="4050792"/>
          </a:xfrm>
        </p:spPr>
        <p:txBody>
          <a:bodyPr>
            <a:normAutofit/>
          </a:bodyPr>
          <a:lstStyle/>
          <a:p>
            <a:r>
              <a:rPr lang="en-US" sz="2800" dirty="0"/>
              <a:t>Classes have </a:t>
            </a:r>
            <a:r>
              <a:rPr lang="en-US" sz="2800" b="1" dirty="0"/>
              <a:t>attributes </a:t>
            </a:r>
            <a:r>
              <a:rPr lang="en-US" sz="2800" dirty="0"/>
              <a:t>(variables, e.g. weight, </a:t>
            </a:r>
            <a:r>
              <a:rPr lang="en-US" sz="2800" dirty="0" err="1"/>
              <a:t>colour</a:t>
            </a:r>
            <a:r>
              <a:rPr lang="en-US" sz="2800" dirty="0"/>
              <a:t>)</a:t>
            </a:r>
          </a:p>
          <a:p>
            <a:endParaRPr lang="en-US" sz="2800" b="1" dirty="0"/>
          </a:p>
          <a:p>
            <a:r>
              <a:rPr lang="en-US" sz="2800" dirty="0"/>
              <a:t>Classes have </a:t>
            </a:r>
            <a:r>
              <a:rPr lang="en-US" sz="2800" b="1" dirty="0"/>
              <a:t>methods </a:t>
            </a:r>
            <a:r>
              <a:rPr lang="en-US" sz="2800" dirty="0"/>
              <a:t>(functions, e.g. brake, open door)</a:t>
            </a:r>
          </a:p>
          <a:p>
            <a:endParaRPr lang="en-US" sz="2800" dirty="0"/>
          </a:p>
          <a:p>
            <a:r>
              <a:rPr lang="en-US" sz="2800" dirty="0"/>
              <a:t>Attributes and functions are referred to as class members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E2E9B-B269-AF64-402A-E773C8167BF5}"/>
              </a:ext>
            </a:extLst>
          </p:cNvPr>
          <p:cNvSpPr txBox="1"/>
          <p:nvPr/>
        </p:nvSpPr>
        <p:spPr>
          <a:xfrm>
            <a:off x="9273647" y="3261780"/>
            <a:ext cx="182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1FE71-F112-690D-66FD-CF07B8950020}"/>
              </a:ext>
            </a:extLst>
          </p:cNvPr>
          <p:cNvSpPr txBox="1"/>
          <p:nvPr/>
        </p:nvSpPr>
        <p:spPr>
          <a:xfrm>
            <a:off x="9329919" y="3859602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6F93D-FB71-C949-D1AD-B83551B14F9B}"/>
              </a:ext>
            </a:extLst>
          </p:cNvPr>
          <p:cNvSpPr/>
          <p:nvPr/>
        </p:nvSpPr>
        <p:spPr>
          <a:xfrm>
            <a:off x="8954965" y="2980328"/>
            <a:ext cx="2460748" cy="1609344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3132535" y="1868805"/>
            <a:ext cx="6093618" cy="470898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(int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200" dirty="0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"Seat"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"Ibiza"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attribute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.model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ADC3E4-5369-3E86-2815-810F1F8017E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881606" y="1389694"/>
            <a:ext cx="3342359" cy="11963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6418354" y="804919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a class called Car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8BE0E-EB58-7253-C65E-4754B2126894}"/>
              </a:ext>
            </a:extLst>
          </p:cNvPr>
          <p:cNvCxnSpPr>
            <a:cxnSpLocks/>
          </p:cNvCxnSpPr>
          <p:nvPr/>
        </p:nvCxnSpPr>
        <p:spPr>
          <a:xfrm flipH="1">
            <a:off x="4171950" y="1925630"/>
            <a:ext cx="2811330" cy="95279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586A8E-0139-6696-B778-0730D40ED519}"/>
              </a:ext>
            </a:extLst>
          </p:cNvPr>
          <p:cNvSpPr txBox="1"/>
          <p:nvPr/>
        </p:nvSpPr>
        <p:spPr>
          <a:xfrm>
            <a:off x="6983280" y="1576417"/>
            <a:ext cx="243218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Determines how visible innards of class is to the outside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4D8772-CD51-19A5-D626-F67D3115F53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548047" y="2992189"/>
            <a:ext cx="1630866" cy="4072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4A3ED2-E3A3-48A5-DF6A-2A261C81E349}"/>
              </a:ext>
            </a:extLst>
          </p:cNvPr>
          <p:cNvSpPr txBox="1"/>
          <p:nvPr/>
        </p:nvSpPr>
        <p:spPr>
          <a:xfrm>
            <a:off x="742436" y="2407414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some attributes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572A5C-6E9A-BE9E-51FC-83E4387A2B0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286250" y="4016758"/>
            <a:ext cx="2937714" cy="24584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183FB-2BF4-7E48-729B-3DADAF3C4478}"/>
              </a:ext>
            </a:extLst>
          </p:cNvPr>
          <p:cNvSpPr txBox="1"/>
          <p:nvPr/>
        </p:nvSpPr>
        <p:spPr>
          <a:xfrm>
            <a:off x="7223964" y="3478149"/>
            <a:ext cx="161122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object called </a:t>
            </a:r>
            <a:r>
              <a:rPr lang="en-US" sz="1600" dirty="0" err="1"/>
              <a:t>newcar</a:t>
            </a:r>
            <a:r>
              <a:rPr lang="en-US" sz="1600" dirty="0"/>
              <a:t> via the car class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3FD61-7A83-08EF-8257-18561D7C771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357813" y="4724645"/>
            <a:ext cx="3675901" cy="3035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D39E2C-31E1-B21F-BDAA-D13B33E5C6A8}"/>
              </a:ext>
            </a:extLst>
          </p:cNvPr>
          <p:cNvSpPr txBox="1"/>
          <p:nvPr/>
        </p:nvSpPr>
        <p:spPr>
          <a:xfrm>
            <a:off x="9033714" y="4309146"/>
            <a:ext cx="161122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Changes values of class attributes</a:t>
            </a:r>
          </a:p>
        </p:txBody>
      </p:sp>
    </p:spTree>
    <p:extLst>
      <p:ext uri="{BB962C8B-B14F-4D97-AF65-F5344CB8AC3E}">
        <p14:creationId xmlns:p14="http://schemas.microsoft.com/office/powerpoint/2010/main" val="5943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21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1130346" y="2999038"/>
            <a:ext cx="6093618" cy="230832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sportscar;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sportscar.n_seats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7847104" y="3737701"/>
            <a:ext cx="356860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You can create multiple objects of a given class</a:t>
            </a:r>
          </a:p>
        </p:txBody>
      </p:sp>
    </p:spTree>
    <p:extLst>
      <p:ext uri="{BB962C8B-B14F-4D97-AF65-F5344CB8AC3E}">
        <p14:creationId xmlns:p14="http://schemas.microsoft.com/office/powerpoint/2010/main" val="4029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2444984" y="1739026"/>
            <a:ext cx="6093618" cy="504753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 the method with an argument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68996" y="2197417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982567" y="997088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Creates a function inside the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31C939-D2E6-05C3-F49F-D254FA9EC1B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168167" y="3176590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D0EE2D-A663-FC01-7238-B2729B5D3BC3}"/>
              </a:ext>
            </a:extLst>
          </p:cNvPr>
          <p:cNvSpPr txBox="1"/>
          <p:nvPr/>
        </p:nvSpPr>
        <p:spPr>
          <a:xfrm>
            <a:off x="8081738" y="1976261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Declare a function inside the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AA2D3F-4CB4-33DA-2E1E-7D91C26A52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54896" y="3815534"/>
            <a:ext cx="3626013" cy="8132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A565DF-C709-C741-2067-3124C711778F}"/>
              </a:ext>
            </a:extLst>
          </p:cNvPr>
          <p:cNvSpPr txBox="1"/>
          <p:nvPr/>
        </p:nvSpPr>
        <p:spPr>
          <a:xfrm>
            <a:off x="9180909" y="3076870"/>
            <a:ext cx="1611221" cy="147732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Define the function outside outside the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6D6E6F-A212-F523-35E9-4203E6919C6B}"/>
              </a:ext>
            </a:extLst>
          </p:cNvPr>
          <p:cNvCxnSpPr>
            <a:cxnSpLocks/>
          </p:cNvCxnSpPr>
          <p:nvPr/>
        </p:nvCxnSpPr>
        <p:spPr>
          <a:xfrm flipH="1" flipV="1">
            <a:off x="3511784" y="4574940"/>
            <a:ext cx="5999147" cy="4747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0E518-5CCE-8E30-1B2D-D4F0603FE906}"/>
              </a:ext>
            </a:extLst>
          </p:cNvPr>
          <p:cNvSpPr txBox="1"/>
          <p:nvPr/>
        </p:nvSpPr>
        <p:spPr>
          <a:xfrm>
            <a:off x="9510931" y="4574940"/>
            <a:ext cx="1611221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Scope resolution operator ‘::’</a:t>
            </a:r>
          </a:p>
        </p:txBody>
      </p:sp>
    </p:spTree>
    <p:extLst>
      <p:ext uri="{BB962C8B-B14F-4D97-AF65-F5344CB8AC3E}">
        <p14:creationId xmlns:p14="http://schemas.microsoft.com/office/powerpoint/2010/main" val="24757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D0E45-8662-B4B5-611C-3AE0637E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Vectors, functions, data and plotting</a:t>
            </a:r>
          </a:p>
        </p:txBody>
      </p:sp>
    </p:spTree>
    <p:extLst>
      <p:ext uri="{BB962C8B-B14F-4D97-AF65-F5344CB8AC3E}">
        <p14:creationId xmlns:p14="http://schemas.microsoft.com/office/powerpoint/2010/main" val="151915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0" y="1698693"/>
            <a:ext cx="6093618" cy="517064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Constructor with parameters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Create Car objects and call the constructor with different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carObj1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"BMW"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carObj2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carObj1.brand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carObj2.brand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43063" y="535038"/>
            <a:ext cx="4907755" cy="26510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550818" y="211872"/>
            <a:ext cx="257889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Constructor is called with the 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B7B96-25E9-7A35-2EFE-1614841990FE}"/>
              </a:ext>
            </a:extLst>
          </p:cNvPr>
          <p:cNvSpPr txBox="1"/>
          <p:nvPr/>
        </p:nvSpPr>
        <p:spPr>
          <a:xfrm>
            <a:off x="6371367" y="2517635"/>
            <a:ext cx="52899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are special functions that are called whenever an object is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can take arguments, e.g. to </a:t>
            </a:r>
            <a:r>
              <a:rPr lang="en-US" sz="2400" dirty="0" err="1"/>
              <a:t>initialise</a:t>
            </a:r>
            <a:r>
              <a:rPr lang="en-US" sz="2400" dirty="0"/>
              <a:t> the values of certain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also define constructors outside of a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84F7C-984F-B0FC-56F6-F85B23AB857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286000" y="1574098"/>
            <a:ext cx="4618433" cy="358520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4ECE26-82C2-CD01-DDD0-6909E5AD1002}"/>
              </a:ext>
            </a:extLst>
          </p:cNvPr>
          <p:cNvSpPr txBox="1"/>
          <p:nvPr/>
        </p:nvSpPr>
        <p:spPr>
          <a:xfrm>
            <a:off x="6904433" y="1112433"/>
            <a:ext cx="257889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Pass arguments to constructors when objects are created</a:t>
            </a:r>
          </a:p>
        </p:txBody>
      </p:sp>
    </p:spTree>
    <p:extLst>
      <p:ext uri="{BB962C8B-B14F-4D97-AF65-F5344CB8AC3E}">
        <p14:creationId xmlns:p14="http://schemas.microsoft.com/office/powerpoint/2010/main" val="30968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763E-ACF3-7705-A171-24689029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DB3EF9-CBC8-3905-05FE-9FAF56865DF8}"/>
              </a:ext>
            </a:extLst>
          </p:cNvPr>
          <p:cNvSpPr/>
          <p:nvPr/>
        </p:nvSpPr>
        <p:spPr>
          <a:xfrm>
            <a:off x="4661337" y="2935223"/>
            <a:ext cx="2737947" cy="209923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Inheritance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AA7B37-A085-F606-4E2A-58D694C8BDF8}"/>
              </a:ext>
            </a:extLst>
          </p:cNvPr>
          <p:cNvSpPr/>
          <p:nvPr/>
        </p:nvSpPr>
        <p:spPr>
          <a:xfrm>
            <a:off x="8802834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Polymorphism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9D1D59-C1B1-65DD-1E9D-F6C6BE23E68E}"/>
              </a:ext>
            </a:extLst>
          </p:cNvPr>
          <p:cNvSpPr/>
          <p:nvPr/>
        </p:nvSpPr>
        <p:spPr>
          <a:xfrm>
            <a:off x="519840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Encapsulation</a:t>
            </a:r>
          </a:p>
        </p:txBody>
      </p:sp>
    </p:spTree>
    <p:extLst>
      <p:ext uri="{BB962C8B-B14F-4D97-AF65-F5344CB8AC3E}">
        <p14:creationId xmlns:p14="http://schemas.microsoft.com/office/powerpoint/2010/main" val="229390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6689-0209-89AB-A732-3FF49FC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70F33-8A1C-04FD-2155-EDF1FB17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Access specifiers can be:</a:t>
            </a:r>
          </a:p>
          <a:p>
            <a:endParaRPr lang="en-US" sz="2400" dirty="0"/>
          </a:p>
          <a:p>
            <a:r>
              <a:rPr lang="en-US" sz="2400" dirty="0"/>
              <a:t>Private: members cannot be viewed outside the class</a:t>
            </a:r>
          </a:p>
          <a:p>
            <a:endParaRPr lang="en-US" sz="2400" dirty="0"/>
          </a:p>
          <a:p>
            <a:r>
              <a:rPr lang="en-US" sz="2400" dirty="0"/>
              <a:t>Public: members are accessible outside the class</a:t>
            </a:r>
          </a:p>
          <a:p>
            <a:endParaRPr lang="en-US" sz="2400" dirty="0"/>
          </a:p>
          <a:p>
            <a:r>
              <a:rPr lang="en-US" sz="2400" dirty="0"/>
              <a:t>Protected: members cannot be accessed outside the class, however they can be accessed in inherited classes</a:t>
            </a:r>
          </a:p>
          <a:p>
            <a:endParaRPr lang="en-US" sz="2400" dirty="0"/>
          </a:p>
          <a:p>
            <a:r>
              <a:rPr lang="en-US" sz="2400" dirty="0"/>
              <a:t>By default, classes are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A90DA-6408-7BF9-A24F-03740947E13F}"/>
              </a:ext>
            </a:extLst>
          </p:cNvPr>
          <p:cNvSpPr txBox="1"/>
          <p:nvPr/>
        </p:nvSpPr>
        <p:spPr>
          <a:xfrm>
            <a:off x="6890860" y="1401478"/>
            <a:ext cx="3188561" cy="138499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9294-DFE1-4894-A19A-4702FC6F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43754-EFA1-E6F4-341A-E5B3C33DDDD2}"/>
              </a:ext>
            </a:extLst>
          </p:cNvPr>
          <p:cNvSpPr txBox="1"/>
          <p:nvPr/>
        </p:nvSpPr>
        <p:spPr>
          <a:xfrm>
            <a:off x="303610" y="2093976"/>
            <a:ext cx="6093618" cy="452431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y;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myObj.x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Allowed (public)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myObj.y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Not allowed (private)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BE33D-7B9B-7D18-74F5-9F32EF5C531A}"/>
              </a:ext>
            </a:extLst>
          </p:cNvPr>
          <p:cNvSpPr txBox="1"/>
          <p:nvPr/>
        </p:nvSpPr>
        <p:spPr>
          <a:xfrm>
            <a:off x="6743699" y="3617469"/>
            <a:ext cx="4962525" cy="1477328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g++ -std=</a:t>
            </a:r>
            <a:r>
              <a:rPr lang="en-US" dirty="0" err="1"/>
              <a:t>c++</a:t>
            </a:r>
            <a:r>
              <a:rPr lang="en-US" dirty="0"/>
              <a:t>11 -o </a:t>
            </a:r>
            <a:r>
              <a:rPr lang="en-US" dirty="0" err="1"/>
              <a:t>soln</a:t>
            </a:r>
            <a:r>
              <a:rPr lang="en-US" dirty="0"/>
              <a:t> </a:t>
            </a:r>
            <a:r>
              <a:rPr lang="en-US" dirty="0" err="1"/>
              <a:t>lesson_ex.cpp</a:t>
            </a:r>
            <a:endParaRPr lang="en-US" dirty="0"/>
          </a:p>
          <a:p>
            <a:r>
              <a:rPr lang="en-US" dirty="0"/>
              <a:t>lesson_ex.cpp:14:9: error: 'y' is a private member of '</a:t>
            </a:r>
            <a:r>
              <a:rPr lang="en-US" dirty="0" err="1"/>
              <a:t>MyClass</a:t>
            </a:r>
            <a:r>
              <a:rPr lang="en-US" dirty="0"/>
              <a:t>'</a:t>
            </a:r>
          </a:p>
          <a:p>
            <a:r>
              <a:rPr lang="en-US" dirty="0"/>
              <a:t>  </a:t>
            </a:r>
            <a:r>
              <a:rPr lang="en-US" dirty="0" err="1"/>
              <a:t>myObj.y</a:t>
            </a:r>
            <a:r>
              <a:rPr lang="en-US" dirty="0"/>
              <a:t> = 50;  // Not allowed (private)</a:t>
            </a:r>
          </a:p>
          <a:p>
            <a:r>
              <a:rPr lang="en-US" dirty="0"/>
              <a:t>        ^</a:t>
            </a:r>
          </a:p>
        </p:txBody>
      </p:sp>
    </p:spTree>
    <p:extLst>
      <p:ext uri="{BB962C8B-B14F-4D97-AF65-F5344CB8AC3E}">
        <p14:creationId xmlns:p14="http://schemas.microsoft.com/office/powerpoint/2010/main" val="212972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97DE94-51C5-5F76-76A1-21263017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931277" cy="4050792"/>
          </a:xfrm>
        </p:spPr>
        <p:txBody>
          <a:bodyPr/>
          <a:lstStyle/>
          <a:p>
            <a:r>
              <a:rPr lang="en-US" dirty="0"/>
              <a:t>Encapsulation ensures that code and data are in a black box (if desired)</a:t>
            </a:r>
          </a:p>
          <a:p>
            <a:endParaRPr lang="en-US" dirty="0"/>
          </a:p>
          <a:p>
            <a:r>
              <a:rPr lang="en-US" dirty="0"/>
              <a:t>You can use the ‘private’ access specifier to ensure this</a:t>
            </a:r>
          </a:p>
          <a:p>
            <a:endParaRPr lang="en-US" dirty="0"/>
          </a:p>
          <a:p>
            <a:r>
              <a:rPr lang="en-US" dirty="0"/>
              <a:t>It’s often the practice to use functions to retrieve (get) and define (set) attributes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41AC1-FDF9-EB11-1A14-F16FC10E9C9E}"/>
              </a:ext>
            </a:extLst>
          </p:cNvPr>
          <p:cNvSpPr txBox="1"/>
          <p:nvPr/>
        </p:nvSpPr>
        <p:spPr>
          <a:xfrm>
            <a:off x="9618237" y="270557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29CB8-4E81-57FC-57C3-B8F6312B3BBB}"/>
              </a:ext>
            </a:extLst>
          </p:cNvPr>
          <p:cNvSpPr txBox="1"/>
          <p:nvPr/>
        </p:nvSpPr>
        <p:spPr>
          <a:xfrm>
            <a:off x="9674509" y="3303392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C31EB-2F55-841B-C2FB-7520C198D4C1}"/>
              </a:ext>
            </a:extLst>
          </p:cNvPr>
          <p:cNvSpPr/>
          <p:nvPr/>
        </p:nvSpPr>
        <p:spPr>
          <a:xfrm>
            <a:off x="9355015" y="2494553"/>
            <a:ext cx="1603717" cy="1603717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E54E6-ADC8-3C51-9808-ECD67F88D1E7}"/>
              </a:ext>
            </a:extLst>
          </p:cNvPr>
          <p:cNvSpPr txBox="1"/>
          <p:nvPr/>
        </p:nvSpPr>
        <p:spPr>
          <a:xfrm>
            <a:off x="1063752" y="1752532"/>
            <a:ext cx="7368778" cy="489364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Employee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50000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93AFA-0835-02BA-CC53-B1642904E27E}"/>
              </a:ext>
            </a:extLst>
          </p:cNvPr>
          <p:cNvSpPr txBox="1"/>
          <p:nvPr/>
        </p:nvSpPr>
        <p:spPr>
          <a:xfrm>
            <a:off x="3846786" y="4291009"/>
            <a:ext cx="8177048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~/Documents/UOL/Teaching/C++_Workshops/Workshops/WS4/Scripts</a:t>
            </a:r>
          </a:p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50000</a:t>
            </a:r>
          </a:p>
        </p:txBody>
      </p:sp>
    </p:spTree>
    <p:extLst>
      <p:ext uri="{BB962C8B-B14F-4D97-AF65-F5344CB8AC3E}">
        <p14:creationId xmlns:p14="http://schemas.microsoft.com/office/powerpoint/2010/main" val="10389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3968827" y="1718131"/>
            <a:ext cx="6093618" cy="5139869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!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model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"Mustang"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myCar.brand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myCar.model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363049" y="3725192"/>
            <a:ext cx="5759103" cy="7753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10202515" y="2093976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Derived class inherits from parent class using ‘:’ symbol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855E7-CE9A-F177-ECEE-0346B55FCC7B}"/>
              </a:ext>
            </a:extLst>
          </p:cNvPr>
          <p:cNvSpPr txBox="1"/>
          <p:nvPr/>
        </p:nvSpPr>
        <p:spPr>
          <a:xfrm>
            <a:off x="341356" y="2093976"/>
            <a:ext cx="3487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have multilevel inheritance (Grandparent -&gt; Parent -&gt; Child)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8EFE6-0BE9-F729-681A-DC5CBFA714A4}"/>
              </a:ext>
            </a:extLst>
          </p:cNvPr>
          <p:cNvSpPr txBox="1"/>
          <p:nvPr/>
        </p:nvSpPr>
        <p:spPr>
          <a:xfrm>
            <a:off x="341355" y="3980319"/>
            <a:ext cx="3487401" cy="184665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also have multiple inheritance, i.e.:</a:t>
            </a:r>
          </a:p>
          <a:p>
            <a:endParaRPr lang="en-US" sz="2000" dirty="0"/>
          </a:p>
          <a:p>
            <a:r>
              <a:rPr lang="en-GB" b="1" dirty="0"/>
              <a:t>class </a:t>
            </a:r>
            <a:r>
              <a:rPr lang="en-GB" b="1" dirty="0" err="1"/>
              <a:t>MyChildClass</a:t>
            </a:r>
            <a:r>
              <a:rPr lang="en-GB" b="1" dirty="0"/>
              <a:t>: public </a:t>
            </a:r>
            <a:r>
              <a:rPr lang="en-GB" b="1" dirty="0" err="1"/>
              <a:t>MyClass</a:t>
            </a:r>
            <a:r>
              <a:rPr lang="en-GB" b="1" dirty="0"/>
              <a:t>, public </a:t>
            </a:r>
            <a:r>
              <a:rPr lang="en-GB" b="1" dirty="0" err="1"/>
              <a:t>MyOtherClass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37F8-1D33-D94C-F175-702610F0481D}"/>
              </a:ext>
            </a:extLst>
          </p:cNvPr>
          <p:cNvSpPr txBox="1"/>
          <p:nvPr/>
        </p:nvSpPr>
        <p:spPr>
          <a:xfrm>
            <a:off x="9198758" y="4810732"/>
            <a:ext cx="1923393" cy="923330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 err="1"/>
              <a:t>Tuut</a:t>
            </a:r>
            <a:r>
              <a:rPr lang="en-US" dirty="0"/>
              <a:t>, </a:t>
            </a:r>
            <a:r>
              <a:rPr lang="en-US" dirty="0" err="1"/>
              <a:t>tuut</a:t>
            </a:r>
            <a:r>
              <a:rPr lang="en-US" dirty="0"/>
              <a:t>!</a:t>
            </a:r>
          </a:p>
          <a:p>
            <a:r>
              <a:rPr lang="en-US" dirty="0"/>
              <a:t>Ford Mustang</a:t>
            </a:r>
          </a:p>
        </p:txBody>
      </p:sp>
    </p:spTree>
    <p:extLst>
      <p:ext uri="{BB962C8B-B14F-4D97-AF65-F5344CB8AC3E}">
        <p14:creationId xmlns:p14="http://schemas.microsoft.com/office/powerpoint/2010/main" val="1577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2758124" y="2093976"/>
            <a:ext cx="6157356" cy="427809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protected: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Protected access specifier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Programmer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bonus;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43210" y="2955851"/>
            <a:ext cx="4439669" cy="1344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9282879" y="2274730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‘Protected’ data can be accessed by the inherited class</a:t>
            </a:r>
          </a:p>
        </p:txBody>
      </p:sp>
    </p:spTree>
    <p:extLst>
      <p:ext uri="{BB962C8B-B14F-4D97-AF65-F5344CB8AC3E}">
        <p14:creationId xmlns:p14="http://schemas.microsoft.com/office/powerpoint/2010/main" val="188149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F21C-84EE-18EE-1EDB-24B8739B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469F-43B1-FC08-1E35-8BDC67360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3680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Polymorphism allows us to use inherited methods to perform different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249F-3D3B-3DBA-229E-0F5DF7B21FDF}"/>
              </a:ext>
            </a:extLst>
          </p:cNvPr>
          <p:cNvSpPr txBox="1"/>
          <p:nvPr/>
        </p:nvSpPr>
        <p:spPr>
          <a:xfrm>
            <a:off x="0" y="2672239"/>
            <a:ext cx="6157356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animal makes a sound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pig says: 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w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eeee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FB3F-6DF3-29E7-9E52-DC2CFFB7483E}"/>
              </a:ext>
            </a:extLst>
          </p:cNvPr>
          <p:cNvSpPr txBox="1"/>
          <p:nvPr/>
        </p:nvSpPr>
        <p:spPr>
          <a:xfrm>
            <a:off x="4499405" y="2668052"/>
            <a:ext cx="4073095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dog says: woof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Animal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Pig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Dog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6EE4F-E0E0-8918-C3B0-6C28ACE86D20}"/>
              </a:ext>
            </a:extLst>
          </p:cNvPr>
          <p:cNvSpPr txBox="1"/>
          <p:nvPr/>
        </p:nvSpPr>
        <p:spPr>
          <a:xfrm>
            <a:off x="8729661" y="3862197"/>
            <a:ext cx="3236539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The animal makes a sound</a:t>
            </a:r>
          </a:p>
          <a:p>
            <a:r>
              <a:rPr lang="en-US" dirty="0"/>
              <a:t>The pig says: </a:t>
            </a:r>
            <a:r>
              <a:rPr lang="en-US" dirty="0" err="1"/>
              <a:t>weee</a:t>
            </a:r>
            <a:endParaRPr lang="en-US" dirty="0"/>
          </a:p>
          <a:p>
            <a:r>
              <a:rPr lang="en-US" dirty="0"/>
              <a:t>The dog says: woof</a:t>
            </a:r>
          </a:p>
        </p:txBody>
      </p:sp>
    </p:spTree>
    <p:extLst>
      <p:ext uri="{BB962C8B-B14F-4D97-AF65-F5344CB8AC3E}">
        <p14:creationId xmlns:p14="http://schemas.microsoft.com/office/powerpoint/2010/main" val="356878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History, general concepts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Quick example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Other examples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Markov Chains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Monte </a:t>
            </a:r>
            <a:r>
              <a:rPr lang="en-US" u="sng" dirty="0" err="1"/>
              <a:t>carlo</a:t>
            </a:r>
            <a:r>
              <a:rPr lang="en-US" u="sng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169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workshop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7839-D26D-E977-1C66-769BC754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Homework recap</a:t>
            </a:r>
          </a:p>
          <a:p>
            <a:endParaRPr lang="en-US" sz="2400" dirty="0"/>
          </a:p>
          <a:p>
            <a:r>
              <a:rPr lang="en-US" sz="2400" dirty="0"/>
              <a:t>Classes in C++</a:t>
            </a:r>
          </a:p>
          <a:p>
            <a:endParaRPr lang="en-US" sz="2400" dirty="0"/>
          </a:p>
          <a:p>
            <a:r>
              <a:rPr lang="en-US" sz="2400" dirty="0"/>
              <a:t>Monte Carlo and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4041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752C-AA45-80DB-EF29-DD5F032A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</a:t>
            </a:r>
            <a:r>
              <a:rPr lang="en-GB" dirty="0" err="1"/>
              <a:t>carlo</a:t>
            </a:r>
            <a:r>
              <a:rPr lang="en-GB" dirty="0"/>
              <a:t>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B60C-C437-1C86-E43F-F1BBE52D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4454130" cy="451738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Initially created by Stanislaw </a:t>
            </a:r>
            <a:r>
              <a:rPr lang="en-GB" dirty="0" err="1"/>
              <a:t>Ulam</a:t>
            </a:r>
            <a:r>
              <a:rPr lang="en-GB" dirty="0"/>
              <a:t>, Polish-American scientist</a:t>
            </a:r>
          </a:p>
          <a:p>
            <a:endParaRPr lang="en-GB" dirty="0"/>
          </a:p>
          <a:p>
            <a:r>
              <a:rPr lang="en-GB" dirty="0"/>
              <a:t>While ill, he wanted to know the probability of winning a game of solitaire</a:t>
            </a:r>
          </a:p>
          <a:p>
            <a:endParaRPr lang="en-GB" dirty="0"/>
          </a:p>
          <a:p>
            <a:r>
              <a:rPr lang="en-GB" dirty="0"/>
              <a:t>Finding the pure calculations too hard, he adopted a statistical approach</a:t>
            </a:r>
          </a:p>
          <a:p>
            <a:endParaRPr lang="en-GB" dirty="0"/>
          </a:p>
          <a:p>
            <a:r>
              <a:rPr lang="en-GB" dirty="0"/>
              <a:t>Playing the game would take too long, so he asked von Neumann to simulate it on an early (huge) computer</a:t>
            </a:r>
          </a:p>
        </p:txBody>
      </p:sp>
      <p:pic>
        <p:nvPicPr>
          <p:cNvPr id="4098" name="Picture 2" descr="Klondike (solitaire) - Wikipedia">
            <a:hlinkClick r:id="rId2"/>
            <a:extLst>
              <a:ext uri="{FF2B5EF4-FFF2-40B4-BE49-F238E27FC236}">
                <a16:creationId xmlns:a16="http://schemas.microsoft.com/office/drawing/2014/main" id="{177B0D65-3C26-E8AB-A0B6-15CE9733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18" y="2322868"/>
            <a:ext cx="5599275" cy="318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1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89" y="2158153"/>
            <a:ext cx="5432376" cy="4050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Monte Carlo Method is a mathematical technique used to estimate the outcomes of an uncertain event</a:t>
            </a:r>
          </a:p>
          <a:p>
            <a:endParaRPr lang="en-US" dirty="0"/>
          </a:p>
          <a:p>
            <a:r>
              <a:rPr lang="en-US" dirty="0"/>
              <a:t>Developed during WWII in relation to the Manhattan project</a:t>
            </a:r>
          </a:p>
          <a:p>
            <a:endParaRPr lang="en-US" dirty="0"/>
          </a:p>
          <a:p>
            <a:r>
              <a:rPr lang="en-US" dirty="0"/>
              <a:t>Named after the Monte Carlo Casino, frequented by </a:t>
            </a:r>
            <a:r>
              <a:rPr lang="en-US" dirty="0" err="1"/>
              <a:t>Ulam’s</a:t>
            </a:r>
            <a:r>
              <a:rPr lang="en-US" dirty="0"/>
              <a:t> uncle, as chance is important to the modelling approach</a:t>
            </a:r>
          </a:p>
          <a:p>
            <a:endParaRPr lang="en-US" dirty="0"/>
          </a:p>
          <a:p>
            <a:r>
              <a:rPr lang="en-US" dirty="0"/>
              <a:t>Idea: use random sampling of inputs to explore outputs complex systems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1 Credit Dyson">
            <a:extLst>
              <a:ext uri="{FF2B5EF4-FFF2-40B4-BE49-F238E27FC236}">
                <a16:creationId xmlns:a16="http://schemas.microsoft.com/office/drawing/2014/main" id="{8A66F850-F318-6E96-FAB1-38482555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82" y="2093976"/>
            <a:ext cx="5969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rico Fermi – Biographical - NobelPrize.org">
            <a:hlinkClick r:id="rId3"/>
            <a:extLst>
              <a:ext uri="{FF2B5EF4-FFF2-40B4-BE49-F238E27FC236}">
                <a16:creationId xmlns:a16="http://schemas.microsoft.com/office/drawing/2014/main" id="{958847C1-054F-13C7-ADF3-E46BF744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339" y="414779"/>
            <a:ext cx="1567626" cy="21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A6A6F-342B-6B3D-9126-8E57BE5138B5}"/>
              </a:ext>
            </a:extLst>
          </p:cNvPr>
          <p:cNvCxnSpPr>
            <a:cxnSpLocks/>
          </p:cNvCxnSpPr>
          <p:nvPr/>
        </p:nvCxnSpPr>
        <p:spPr>
          <a:xfrm flipH="1">
            <a:off x="6899005" y="1706353"/>
            <a:ext cx="570104" cy="11628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26F115-323A-4FB7-13AE-C802554C2CEC}"/>
              </a:ext>
            </a:extLst>
          </p:cNvPr>
          <p:cNvSpPr txBox="1"/>
          <p:nvPr/>
        </p:nvSpPr>
        <p:spPr>
          <a:xfrm>
            <a:off x="6767321" y="1392334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John von Neumann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D94F-0369-4B87-262E-7DB56F07D9B0}"/>
              </a:ext>
            </a:extLst>
          </p:cNvPr>
          <p:cNvCxnSpPr>
            <a:cxnSpLocks/>
          </p:cNvCxnSpPr>
          <p:nvPr/>
        </p:nvCxnSpPr>
        <p:spPr>
          <a:xfrm>
            <a:off x="9046821" y="1977109"/>
            <a:ext cx="289821" cy="830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C9FA0-7164-8ABD-DF26-D789AB176416}"/>
              </a:ext>
            </a:extLst>
          </p:cNvPr>
          <p:cNvSpPr txBox="1"/>
          <p:nvPr/>
        </p:nvSpPr>
        <p:spPr>
          <a:xfrm>
            <a:off x="8475770" y="1392334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Stanislaw </a:t>
            </a:r>
            <a:r>
              <a:rPr lang="en-US" sz="1600" dirty="0" err="1"/>
              <a:t>Ulam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72C51C-52AF-5CCD-C35D-0C3893001A96}"/>
              </a:ext>
            </a:extLst>
          </p:cNvPr>
          <p:cNvCxnSpPr>
            <a:cxnSpLocks/>
          </p:cNvCxnSpPr>
          <p:nvPr/>
        </p:nvCxnSpPr>
        <p:spPr>
          <a:xfrm>
            <a:off x="9950626" y="751750"/>
            <a:ext cx="497073" cy="4342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2EF830-8EC4-F987-B0B1-A21A49D77F9E}"/>
              </a:ext>
            </a:extLst>
          </p:cNvPr>
          <p:cNvSpPr txBox="1"/>
          <p:nvPr/>
        </p:nvSpPr>
        <p:spPr>
          <a:xfrm>
            <a:off x="8864629" y="166975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Enrico Fermi</a:t>
            </a:r>
          </a:p>
        </p:txBody>
      </p:sp>
    </p:spTree>
    <p:extLst>
      <p:ext uri="{BB962C8B-B14F-4D97-AF65-F5344CB8AC3E}">
        <p14:creationId xmlns:p14="http://schemas.microsoft.com/office/powerpoint/2010/main" val="272628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Monte carlo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935670"/>
            <a:ext cx="4730451" cy="3593592"/>
          </a:xfrm>
        </p:spPr>
        <p:txBody>
          <a:bodyPr>
            <a:noAutofit/>
          </a:bodyPr>
          <a:lstStyle/>
          <a:p>
            <a:r>
              <a:rPr lang="en-US" sz="1800" dirty="0"/>
              <a:t>The challenge of constructing the atom bomb involved </a:t>
            </a:r>
            <a:r>
              <a:rPr lang="en-US" sz="1800" b="1" dirty="0"/>
              <a:t>neutron diffusion </a:t>
            </a:r>
          </a:p>
          <a:p>
            <a:endParaRPr lang="en-US" sz="1800" dirty="0"/>
          </a:p>
          <a:p>
            <a:r>
              <a:rPr lang="en-US" sz="1800" dirty="0"/>
              <a:t>Too challenging to be addressed analytically, needed a numerical approach</a:t>
            </a:r>
          </a:p>
          <a:p>
            <a:endParaRPr lang="en-US" sz="1800" dirty="0"/>
          </a:p>
          <a:p>
            <a:r>
              <a:rPr lang="en-US" sz="1800" dirty="0"/>
              <a:t>Some of the first computers tried an exhaustive numerical approach (plug in many numbers into the </a:t>
            </a:r>
            <a:r>
              <a:rPr lang="en-US" sz="1800" dirty="0" err="1"/>
              <a:t>eqn</a:t>
            </a:r>
            <a:r>
              <a:rPr lang="en-US" sz="1800" dirty="0"/>
              <a:t> and calc the result), but this was too slow due to high dimensionality of the problem</a:t>
            </a:r>
          </a:p>
          <a:p>
            <a:endParaRPr lang="en-US" sz="1800" dirty="0"/>
          </a:p>
          <a:p>
            <a:r>
              <a:rPr lang="en-US" sz="1800" dirty="0"/>
              <a:t>Monte Carlo methods were found to be remarkably successful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MANIAC computer with covers removed - CHM Revolution">
            <a:extLst>
              <a:ext uri="{FF2B5EF4-FFF2-40B4-BE49-F238E27FC236}">
                <a16:creationId xmlns:a16="http://schemas.microsoft.com/office/drawing/2014/main" id="{AC9A5C13-0D5F-9AF1-3093-94032D56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15068" b="1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38F6-A773-AB40-E4D0-45033BD38AF7}"/>
              </a:ext>
            </a:extLst>
          </p:cNvPr>
          <p:cNvSpPr txBox="1"/>
          <p:nvPr/>
        </p:nvSpPr>
        <p:spPr>
          <a:xfrm>
            <a:off x="9497108" y="6002923"/>
            <a:ext cx="2026541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MANIAC Computer</a:t>
            </a:r>
          </a:p>
        </p:txBody>
      </p:sp>
      <p:pic>
        <p:nvPicPr>
          <p:cNvPr id="4" name="Picture 2" descr="Feb. 1, 1951: TV Shows Atomic Blast, Live | WIRED">
            <a:extLst>
              <a:ext uri="{FF2B5EF4-FFF2-40B4-BE49-F238E27FC236}">
                <a16:creationId xmlns:a16="http://schemas.microsoft.com/office/drawing/2014/main" id="{A1699E90-737D-90C6-61D8-3A7C2BC28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32216"/>
          <a:stretch/>
        </p:blipFill>
        <p:spPr bwMode="auto">
          <a:xfrm>
            <a:off x="6630399" y="3732466"/>
            <a:ext cx="2149435" cy="26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8A21-C60B-4121-4EB6-D3349C06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</a:t>
            </a:r>
            <a:r>
              <a:rPr lang="en-GB" dirty="0" err="1"/>
              <a:t>carlo</a:t>
            </a:r>
            <a:r>
              <a:rPr lang="en-GB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A3D3-B984-417B-6B3D-6761393AC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method of estimating the value of an unknown quantity using the principles of inferential statistics</a:t>
            </a:r>
          </a:p>
          <a:p>
            <a:endParaRPr lang="en-GB" dirty="0"/>
          </a:p>
          <a:p>
            <a:r>
              <a:rPr lang="en-GB" dirty="0"/>
              <a:t>Key concepts:</a:t>
            </a:r>
          </a:p>
          <a:p>
            <a:endParaRPr lang="en-GB" sz="2400" dirty="0"/>
          </a:p>
          <a:p>
            <a:pPr lvl="1"/>
            <a:r>
              <a:rPr lang="en-GB" sz="2000" dirty="0"/>
              <a:t>Population: the universe of possible examples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Sample: a proper subset of a population</a:t>
            </a:r>
          </a:p>
          <a:p>
            <a:pPr lvl="1"/>
            <a:endParaRPr lang="en-GB" sz="2000" dirty="0"/>
          </a:p>
          <a:p>
            <a:pPr lvl="1"/>
            <a:r>
              <a:rPr lang="en-GB" sz="2000" b="1" dirty="0"/>
              <a:t>A </a:t>
            </a:r>
            <a:r>
              <a:rPr lang="en-GB" sz="2000" b="1" dirty="0">
                <a:highlight>
                  <a:srgbClr val="FFFF00"/>
                </a:highlight>
              </a:rPr>
              <a:t>random</a:t>
            </a:r>
            <a:r>
              <a:rPr lang="en-GB" sz="2000" b="1" dirty="0"/>
              <a:t> sample tends to exhibit the same properties as the population from which it is drawn</a:t>
            </a:r>
          </a:p>
          <a:p>
            <a:pPr lvl="1"/>
            <a:endParaRPr lang="en-GB" sz="2000" b="1" dirty="0"/>
          </a:p>
          <a:p>
            <a:pPr lvl="1"/>
            <a:r>
              <a:rPr lang="en-GB" sz="2000" dirty="0"/>
              <a:t>Use the sample to infer the statistics of the population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As the variance of the population increases, the more samples are needed to reach the same degree of confidence</a:t>
            </a:r>
          </a:p>
        </p:txBody>
      </p:sp>
    </p:spTree>
    <p:extLst>
      <p:ext uri="{BB962C8B-B14F-4D97-AF65-F5344CB8AC3E}">
        <p14:creationId xmlns:p14="http://schemas.microsoft.com/office/powerpoint/2010/main" val="9616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CA2-F12A-C9E0-1560-FD7C17CA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large numbers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7A40-944C-1BD8-94D8-CE3B83E1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GB" dirty="0"/>
              <a:t>Law of large numbers:</a:t>
            </a:r>
          </a:p>
          <a:p>
            <a:pPr lvl="1"/>
            <a:endParaRPr lang="en-GB" dirty="0"/>
          </a:p>
          <a:p>
            <a:pPr lvl="1"/>
            <a:r>
              <a:rPr lang="en-GB" sz="2000" dirty="0"/>
              <a:t>In repeated independent tests with the same probability, </a:t>
            </a:r>
            <a:r>
              <a:rPr lang="en-GB" sz="2000" i="1" dirty="0"/>
              <a:t>p</a:t>
            </a:r>
            <a:r>
              <a:rPr lang="en-GB" sz="2000" dirty="0"/>
              <a:t>, of a particular outcome in each test, the chance that the fraction of times that the outcome occurs differs from </a:t>
            </a:r>
            <a:r>
              <a:rPr lang="en-GB" sz="2000" i="1" dirty="0"/>
              <a:t>p</a:t>
            </a:r>
            <a:r>
              <a:rPr lang="en-GB" sz="2000" dirty="0"/>
              <a:t> converges to zero as the number of trials goes to infinity</a:t>
            </a:r>
          </a:p>
        </p:txBody>
      </p:sp>
      <p:pic>
        <p:nvPicPr>
          <p:cNvPr id="5122" name="Picture 2" descr="law of large numbers | statistics | Britannica">
            <a:hlinkClick r:id="rId2"/>
            <a:extLst>
              <a:ext uri="{FF2B5EF4-FFF2-40B4-BE49-F238E27FC236}">
                <a16:creationId xmlns:a16="http://schemas.microsoft.com/office/drawing/2014/main" id="{0E45E885-7617-43D2-ECF3-DA24C3E5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935" y="1995627"/>
            <a:ext cx="5480963" cy="395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94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021-18C9-15FE-3032-14DD6BA8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60" y="285126"/>
            <a:ext cx="10058400" cy="1609344"/>
          </a:xfrm>
        </p:spPr>
        <p:txBody>
          <a:bodyPr/>
          <a:lstStyle/>
          <a:p>
            <a:r>
              <a:rPr lang="en-US" dirty="0"/>
              <a:t>Law of large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8E55-48E7-3ACD-B4E2-9B5F6926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96" y="2455534"/>
            <a:ext cx="4433177" cy="3005466"/>
          </a:xfrm>
        </p:spPr>
        <p:txBody>
          <a:bodyPr/>
          <a:lstStyle/>
          <a:p>
            <a:r>
              <a:rPr lang="en-US" dirty="0"/>
              <a:t>Example: roll two dice to predict probability of getting a given number in total</a:t>
            </a:r>
          </a:p>
          <a:p>
            <a:endParaRPr lang="en-US" dirty="0"/>
          </a:p>
        </p:txBody>
      </p:sp>
      <p:pic>
        <p:nvPicPr>
          <p:cNvPr id="4104" name="Picture 8" descr="What to Expect when Throwing Dice and Adding Them Up | by Juan Luis  Ruiz-Tagle | Cantor's Paradise">
            <a:hlinkClick r:id="rId2"/>
            <a:extLst>
              <a:ext uri="{FF2B5EF4-FFF2-40B4-BE49-F238E27FC236}">
                <a16:creationId xmlns:a16="http://schemas.microsoft.com/office/drawing/2014/main" id="{DA9CD414-11F1-A98C-6F70-B073A8E9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20" y="1894471"/>
            <a:ext cx="7623484" cy="48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6 Six sided White spot dice 16mm Board games NEW (Two Dice) | eBay">
            <a:extLst>
              <a:ext uri="{FF2B5EF4-FFF2-40B4-BE49-F238E27FC236}">
                <a16:creationId xmlns:a16="http://schemas.microsoft.com/office/drawing/2014/main" id="{2BC9D70B-6362-7DA4-837A-CE793E68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65" y="3998762"/>
            <a:ext cx="2981942" cy="199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90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7647-C974-31E7-0C2B-8C48875D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Gambler’s fallacy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118B-56C2-0618-35E4-D943D61E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07" y="2287127"/>
            <a:ext cx="6658711" cy="4050792"/>
          </a:xfrm>
        </p:spPr>
        <p:txBody>
          <a:bodyPr/>
          <a:lstStyle/>
          <a:p>
            <a:r>
              <a:rPr lang="en-GB" dirty="0"/>
              <a:t>This is the idea that following a statistically unlikely set of results (e.g. many instances of red in a row in roulette), people believe that the next sample will work to bring you back to the average</a:t>
            </a:r>
          </a:p>
          <a:p>
            <a:endParaRPr lang="en-GB" dirty="0"/>
          </a:p>
          <a:p>
            <a:r>
              <a:rPr lang="en-GB" dirty="0"/>
              <a:t>Example in 1913 at Monte Carlo casino:  after 15 blacks in a row, there was a rush to bet on red </a:t>
            </a:r>
          </a:p>
          <a:p>
            <a:endParaRPr lang="en-GB" dirty="0"/>
          </a:p>
          <a:p>
            <a:r>
              <a:rPr lang="en-GB" dirty="0"/>
              <a:t>After 26 reds in a row, the casino had made a fortune </a:t>
            </a:r>
          </a:p>
          <a:p>
            <a:endParaRPr lang="en-GB" dirty="0"/>
          </a:p>
        </p:txBody>
      </p:sp>
      <p:pic>
        <p:nvPicPr>
          <p:cNvPr id="7170" name="Picture 2" descr="Monte Carlo Casino - Wikipedia">
            <a:hlinkClick r:id="rId2"/>
            <a:extLst>
              <a:ext uri="{FF2B5EF4-FFF2-40B4-BE49-F238E27FC236}">
                <a16:creationId xmlns:a16="http://schemas.microsoft.com/office/drawing/2014/main" id="{99A94757-2C38-5C32-0A49-DE057E6F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38" y="2244572"/>
            <a:ext cx="4012469" cy="30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1714-87A1-C5EB-4AED-EC2E8C70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to the mean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188D6-9D55-2FF6-71C9-549DF3872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Following an extreme, independent random event, the next random event is likely to be less extreme</a:t>
                </a:r>
              </a:p>
              <a:p>
                <a:endParaRPr lang="en-GB" dirty="0"/>
              </a:p>
              <a:p>
                <a:r>
                  <a:rPr lang="en-GB" dirty="0"/>
                  <a:t>Example: 10 reds in a row in roulette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In the next 10 spins, it is likely that you will get fewer than 10 reds (E[red] = 5)</a:t>
                </a:r>
              </a:p>
              <a:p>
                <a:endParaRPr lang="en-GB" dirty="0"/>
              </a:p>
              <a:p>
                <a:r>
                  <a:rPr lang="en-GB" b="0" dirty="0"/>
                  <a:t>For the 20 spins in total, you will get closer </a:t>
                </a:r>
                <a:r>
                  <a:rPr lang="en-GB" dirty="0"/>
                  <a:t>to the expected mean of 50% reds than you had in the first 10 spins</a:t>
                </a:r>
              </a:p>
              <a:p>
                <a:endParaRPr lang="en-GB" b="0" dirty="0"/>
              </a:p>
              <a:p>
                <a:r>
                  <a:rPr lang="en-GB" dirty="0"/>
                  <a:t>Subtly different to the gambler’s fallacy, in which you would expect to get more than five blacks to counteract the initial extreme event</a:t>
                </a:r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188D6-9D55-2FF6-71C9-549DF3872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2" t="-281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7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5030-AE1A-48FF-17CE-26B053A3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samples do we need?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7313C-DE6A-51D2-8327-82C18A09F1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7"/>
                <a:ext cx="10058400" cy="4542439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Depends on the sample variance:</a:t>
                </a:r>
              </a:p>
              <a:p>
                <a:endParaRPr lang="en-GB" sz="2400" dirty="0"/>
              </a:p>
              <a:p>
                <a:pPr lvl="1"/>
                <a:r>
                  <a:rPr lang="en-GB" sz="2400" dirty="0"/>
                  <a:t>Var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/>
              </a:p>
              <a:p>
                <a:pPr lvl="1"/>
                <a:endParaRPr lang="en-GB" sz="2400" dirty="0"/>
              </a:p>
              <a:p>
                <a:r>
                  <a:rPr lang="en-GB" sz="2600" dirty="0"/>
                  <a:t>Outliers can have a big effect due to the squaring of the distance between your sample and the mean</a:t>
                </a:r>
              </a:p>
              <a:p>
                <a:endParaRPr lang="en-GB" sz="2600" dirty="0"/>
              </a:p>
              <a:p>
                <a:r>
                  <a:rPr lang="en-GB" sz="2600" dirty="0"/>
                  <a:t>Standard deviation should be viewed in the context of the mean</a:t>
                </a:r>
              </a:p>
              <a:p>
                <a:endParaRPr lang="en-GB" sz="2600" dirty="0"/>
              </a:p>
              <a:p>
                <a:endParaRPr lang="en-GB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7313C-DE6A-51D2-8327-82C18A09F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7"/>
                <a:ext cx="10058400" cy="4542439"/>
              </a:xfrm>
              <a:blipFill>
                <a:blip r:embed="rId2"/>
                <a:stretch>
                  <a:fillRect l="-757" t="-1955" b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2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B41B-5CFB-BA7B-927A-7C3A0F90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ED69-4C53-8DBF-3C9A-EDE9ADF6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Assuming that positive error is as likely as negative, and that the distribution of errors in the estimate is normal (Gaussian)</a:t>
            </a:r>
          </a:p>
          <a:p>
            <a:endParaRPr lang="en-GB" dirty="0"/>
          </a:p>
          <a:p>
            <a:r>
              <a:rPr lang="en-GB" dirty="0"/>
              <a:t>~68% of data is within one standard deviation of the mean</a:t>
            </a:r>
          </a:p>
          <a:p>
            <a:r>
              <a:rPr lang="en-GB" dirty="0"/>
              <a:t>~95% is within 1.96 standard deviations (sometimes described as the confidence interval)</a:t>
            </a:r>
          </a:p>
          <a:p>
            <a:r>
              <a:rPr lang="en-GB" dirty="0"/>
              <a:t>~99.7% of data is within 3 standard deviations of the mean</a:t>
            </a:r>
          </a:p>
        </p:txBody>
      </p:sp>
    </p:spTree>
    <p:extLst>
      <p:ext uri="{BB962C8B-B14F-4D97-AF65-F5344CB8AC3E}">
        <p14:creationId xmlns:p14="http://schemas.microsoft.com/office/powerpoint/2010/main" val="35722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3504-5494-28D7-0728-26BDD162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8BC5-1C53-3CD4-47C0-18986926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alex-hill94.github.io/#WS5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https://www.w3schools.com/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cpp_classes.asp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History of Monte Carlo - </a:t>
            </a:r>
            <a:r>
              <a:rPr lang="en-US" dirty="0">
                <a:hlinkClick r:id="rId2"/>
              </a:rPr>
              <a:t>https://library.lanl.gov/cgi-bin/getfile?00326866.pdf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Basics of Monte Carlo Simulations - </a:t>
            </a:r>
            <a:r>
              <a:rPr lang="en-US" dirty="0">
                <a:hlinkClick r:id="rId3"/>
              </a:rPr>
              <a:t>https://www.youtube.com/watch?v=OgO1gpXSUzU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5FB1-CBFC-34A6-6260-2C528503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9EC8EC-F3B7-DBB1-8BF8-048FC5BD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41" y="600182"/>
            <a:ext cx="8141917" cy="5657635"/>
          </a:xfrm>
        </p:spPr>
      </p:pic>
    </p:spTree>
    <p:extLst>
      <p:ext uri="{BB962C8B-B14F-4D97-AF65-F5344CB8AC3E}">
        <p14:creationId xmlns:p14="http://schemas.microsoft.com/office/powerpoint/2010/main" val="3119421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</a:t>
            </a:r>
            <a:r>
              <a:rPr lang="en-US" dirty="0" err="1">
                <a:solidFill>
                  <a:schemeClr val="tx1"/>
                </a:solidFill>
              </a:rPr>
              <a:t>carlo</a:t>
            </a:r>
            <a:r>
              <a:rPr lang="en-US" dirty="0">
                <a:solidFill>
                  <a:schemeClr val="tx1"/>
                </a:solidFill>
              </a:rPr>
              <a:t> experiments</a:t>
            </a: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>
            <a:normAutofit/>
          </a:bodyPr>
          <a:lstStyle/>
          <a:p>
            <a:r>
              <a:rPr lang="en-US" dirty="0"/>
              <a:t>Generate random inputs according to some distribution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Use these to conduct an experiment</a:t>
            </a:r>
          </a:p>
          <a:p>
            <a:endParaRPr lang="en-US" dirty="0"/>
          </a:p>
          <a:p>
            <a:r>
              <a:rPr lang="en-US" dirty="0" err="1"/>
              <a:t>Analyse</a:t>
            </a:r>
            <a:r>
              <a:rPr lang="en-US" dirty="0"/>
              <a:t> the output using statistics and make predictions of  the simulation’s properties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Roulette - Wikipedia">
            <a:extLst>
              <a:ext uri="{FF2B5EF4-FFF2-40B4-BE49-F238E27FC236}">
                <a16:creationId xmlns:a16="http://schemas.microsoft.com/office/drawing/2014/main" id="{B044BF8F-B8CB-7499-FCB2-FC28E5D71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744" r="36554" b="-14419"/>
          <a:stretch/>
        </p:blipFill>
        <p:spPr bwMode="auto">
          <a:xfrm>
            <a:off x="0" y="-1148316"/>
            <a:ext cx="6550924" cy="8995144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8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4" name="Rectangle 1435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D94AE-9A39-B850-4FD5-F0A145E2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220090"/>
            <a:ext cx="4920019" cy="20215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Carlo examples</a:t>
            </a:r>
          </a:p>
        </p:txBody>
      </p:sp>
      <p:sp>
        <p:nvSpPr>
          <p:cNvPr id="14356" name="Freeform: Shape 14355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Path tracing - Wikipedia">
            <a:hlinkClick r:id="rId2"/>
            <a:extLst>
              <a:ext uri="{FF2B5EF4-FFF2-40B4-BE49-F238E27FC236}">
                <a16:creationId xmlns:a16="http://schemas.microsoft.com/office/drawing/2014/main" id="{957F212B-94EA-E44A-6C7F-3F2812DE1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" r="2922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35183-B380-186D-3D0F-7F4A42225FB0}"/>
              </a:ext>
            </a:extLst>
          </p:cNvPr>
          <p:cNvSpPr txBox="1">
            <a:spLocks/>
          </p:cNvSpPr>
          <p:nvPr/>
        </p:nvSpPr>
        <p:spPr>
          <a:xfrm>
            <a:off x="6550924" y="2241643"/>
            <a:ext cx="4920019" cy="4215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Business applications:</a:t>
            </a:r>
          </a:p>
          <a:p>
            <a:pPr lvl="1"/>
            <a:r>
              <a:rPr lang="en-US" sz="1600" dirty="0"/>
              <a:t>Estimate probability of cost overrun in large projects</a:t>
            </a:r>
          </a:p>
          <a:p>
            <a:pPr lvl="1"/>
            <a:r>
              <a:rPr lang="en-US" sz="1600" dirty="0"/>
              <a:t>Estimate likelihood of an asset gaining/losing value</a:t>
            </a:r>
          </a:p>
          <a:p>
            <a:pPr lvl="1"/>
            <a:endParaRPr lang="en-US" sz="1600" dirty="0"/>
          </a:p>
          <a:p>
            <a:r>
              <a:rPr lang="en-US" sz="1600" dirty="0"/>
              <a:t>Path tracing in video games (trace random samples of possible light paths)</a:t>
            </a:r>
          </a:p>
          <a:p>
            <a:endParaRPr lang="en-US" sz="1600" dirty="0"/>
          </a:p>
          <a:p>
            <a:r>
              <a:rPr lang="en-US" sz="1600" dirty="0"/>
              <a:t>AI for video games (tree search for next best move)</a:t>
            </a:r>
          </a:p>
          <a:p>
            <a:endParaRPr lang="en-US" sz="1600" dirty="0"/>
          </a:p>
          <a:p>
            <a:r>
              <a:rPr lang="en-US" sz="1600" dirty="0"/>
              <a:t>Computational physics, physical chemistry </a:t>
            </a:r>
          </a:p>
          <a:p>
            <a:pPr lvl="1"/>
            <a:r>
              <a:rPr lang="en-US" sz="1600" dirty="0"/>
              <a:t>E.g. Monte Carlo molecular modelling: generate states according to a Boltzmann distribution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99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71B-EE53-23E7-BE91-D69617D9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BA07-33C1-7E5B-7B07-2A8E8167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random events, the probability that any given random event occurs is given via probability distribution function</a:t>
            </a:r>
          </a:p>
          <a:p>
            <a:endParaRPr lang="en-GB" dirty="0"/>
          </a:p>
          <a:p>
            <a:r>
              <a:rPr lang="en-GB" dirty="0"/>
              <a:t>This captures the notion of relative frequency with which random events occur</a:t>
            </a:r>
          </a:p>
          <a:p>
            <a:endParaRPr lang="en-GB" dirty="0"/>
          </a:p>
          <a:p>
            <a:r>
              <a:rPr lang="en-GB" dirty="0"/>
              <a:t>For discrete random events (heads, tails), the sum of the probability of each value occurring must add up to one</a:t>
            </a:r>
          </a:p>
          <a:p>
            <a:endParaRPr lang="en-GB" dirty="0"/>
          </a:p>
          <a:p>
            <a:r>
              <a:rPr lang="en-GB" dirty="0"/>
              <a:t>For continuous events (temperature) it’s trickier, as we can’t give infinite real numbers separate probability values</a:t>
            </a:r>
          </a:p>
        </p:txBody>
      </p:sp>
    </p:spTree>
    <p:extLst>
      <p:ext uri="{BB962C8B-B14F-4D97-AF65-F5344CB8AC3E}">
        <p14:creationId xmlns:p14="http://schemas.microsoft.com/office/powerpoint/2010/main" val="189571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BDAE5-3591-3ECF-490B-B70A2F66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C90A-D2AC-7084-5C8D-2BA922C00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Continuous random events are defined using a probability density function </a:t>
                </a:r>
              </a:p>
              <a:p>
                <a:endParaRPr lang="en-GB" dirty="0"/>
              </a:p>
              <a:p>
                <a:r>
                  <a:rPr lang="en-GB" dirty="0"/>
                  <a:t>This gives the probability of a random variable lying between two values</a:t>
                </a:r>
              </a:p>
              <a:p>
                <a:endParaRPr lang="en-GB" dirty="0"/>
              </a:p>
              <a:p>
                <a:r>
                  <a:rPr lang="en-GB" dirty="0"/>
                  <a:t>It defines a curve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where the range spanned by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are the possible values, and the area under the curve between two points gives the probability that a sample will fall in that range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C90A-D2AC-7084-5C8D-2BA922C00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71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E9BA-7B72-0E11-E427-98D23FA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random variables</a:t>
            </a:r>
          </a:p>
        </p:txBody>
      </p:sp>
      <p:pic>
        <p:nvPicPr>
          <p:cNvPr id="8194" name="Picture 2" descr="The Standard Normal Distribution | Examples, Explanations, Uses">
            <a:extLst>
              <a:ext uri="{FF2B5EF4-FFF2-40B4-BE49-F238E27FC236}">
                <a16:creationId xmlns:a16="http://schemas.microsoft.com/office/drawing/2014/main" id="{BD5883E9-5BD4-C9F2-9FAD-BE57C8CB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98" y="1855098"/>
            <a:ext cx="7308720" cy="45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39C20CDC-850F-D483-FB83-1F95626DA86F}"/>
              </a:ext>
            </a:extLst>
          </p:cNvPr>
          <p:cNvSpPr/>
          <p:nvPr/>
        </p:nvSpPr>
        <p:spPr>
          <a:xfrm>
            <a:off x="6096001" y="2630401"/>
            <a:ext cx="329852" cy="2918630"/>
          </a:xfrm>
          <a:prstGeom prst="round1Rect">
            <a:avLst>
              <a:gd name="adj" fmla="val 50000"/>
            </a:avLst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722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3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26D5-4C31-94E4-DAF9-F96A6D4B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1990780"/>
            <a:ext cx="8041495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We’ll use the </a:t>
            </a:r>
            <a:r>
              <a:rPr lang="en-GB" sz="2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 </a:t>
            </a:r>
            <a:r>
              <a:rPr lang="en-US" dirty="0"/>
              <a:t>header to generate random numbers (</a:t>
            </a:r>
            <a:r>
              <a:rPr lang="en-US" dirty="0">
                <a:hlinkClick r:id="rId2"/>
              </a:rPr>
              <a:t>https://cplusplus.com/reference/random/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This uses </a:t>
            </a:r>
            <a:r>
              <a:rPr lang="en-US" b="1" dirty="0"/>
              <a:t>Generators</a:t>
            </a:r>
            <a:r>
              <a:rPr lang="en-US" dirty="0"/>
              <a:t> and </a:t>
            </a:r>
            <a:r>
              <a:rPr lang="en-US" b="1" dirty="0"/>
              <a:t>Distributions</a:t>
            </a:r>
            <a:r>
              <a:rPr lang="en-US" dirty="0"/>
              <a:t> to generate random numbers</a:t>
            </a:r>
          </a:p>
          <a:p>
            <a:endParaRPr lang="en-US" dirty="0"/>
          </a:p>
          <a:p>
            <a:r>
              <a:rPr lang="en-US" b="1" dirty="0"/>
              <a:t>Generator: </a:t>
            </a:r>
            <a:r>
              <a:rPr lang="en-US" dirty="0"/>
              <a:t>an object that generates uniformly distributed numbers</a:t>
            </a:r>
          </a:p>
          <a:p>
            <a:endParaRPr lang="en-US" dirty="0"/>
          </a:p>
          <a:p>
            <a:r>
              <a:rPr lang="en-US" b="1" dirty="0"/>
              <a:t>Distribution: </a:t>
            </a:r>
            <a:r>
              <a:rPr lang="en-US" dirty="0"/>
              <a:t>an object that transforms sequences of numbers generated by a generator into sequences of numbers that follow a specific random variable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andomness - Wikipedia">
            <a:extLst>
              <a:ext uri="{FF2B5EF4-FFF2-40B4-BE49-F238E27FC236}">
                <a16:creationId xmlns:a16="http://schemas.microsoft.com/office/drawing/2014/main" id="{C8E15FB3-FCE3-CC62-DF50-094BE14A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98" y="2431813"/>
            <a:ext cx="3226706" cy="32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06928-882B-F723-8AA8-6FFD8BF879DF}"/>
              </a:ext>
            </a:extLst>
          </p:cNvPr>
          <p:cNvSpPr txBox="1"/>
          <p:nvPr/>
        </p:nvSpPr>
        <p:spPr>
          <a:xfrm>
            <a:off x="2859062" y="2434954"/>
            <a:ext cx="6473875" cy="310854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generator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uniform_int_distribution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(generator)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5EF00-0D97-1239-7292-9AC787AC43AA}"/>
              </a:ext>
            </a:extLst>
          </p:cNvPr>
          <p:cNvCxnSpPr>
            <a:cxnSpLocks/>
          </p:cNvCxnSpPr>
          <p:nvPr/>
        </p:nvCxnSpPr>
        <p:spPr>
          <a:xfrm flipH="1">
            <a:off x="5617029" y="2642524"/>
            <a:ext cx="513137" cy="130219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13BCDA-8D40-0186-9A03-98011E505FD7}"/>
              </a:ext>
            </a:extLst>
          </p:cNvPr>
          <p:cNvSpPr txBox="1"/>
          <p:nvPr/>
        </p:nvSpPr>
        <p:spPr>
          <a:xfrm>
            <a:off x="5428378" y="2328505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Start and end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DC682C-E622-8AFF-71CB-CD6854554AD7}"/>
              </a:ext>
            </a:extLst>
          </p:cNvPr>
          <p:cNvCxnSpPr>
            <a:cxnSpLocks/>
          </p:cNvCxnSpPr>
          <p:nvPr/>
        </p:nvCxnSpPr>
        <p:spPr>
          <a:xfrm flipH="1">
            <a:off x="5443871" y="3429000"/>
            <a:ext cx="834162" cy="8921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0ED541-4184-1582-4857-0B9CDF484718}"/>
              </a:ext>
            </a:extLst>
          </p:cNvPr>
          <p:cNvSpPr txBox="1"/>
          <p:nvPr/>
        </p:nvSpPr>
        <p:spPr>
          <a:xfrm>
            <a:off x="6303323" y="3123520"/>
            <a:ext cx="4321134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random_device</a:t>
            </a:r>
            <a:r>
              <a:rPr lang="en-US" sz="1600" dirty="0"/>
              <a:t>: creates non-deterministic random numbers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CB81E-9861-A352-174D-3BFDFF1F73A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766268" y="3235204"/>
            <a:ext cx="1281445" cy="12121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DCF5E2-F657-562D-C0C2-E7B5A65EB52F}"/>
              </a:ext>
            </a:extLst>
          </p:cNvPr>
          <p:cNvSpPr txBox="1"/>
          <p:nvPr/>
        </p:nvSpPr>
        <p:spPr>
          <a:xfrm>
            <a:off x="846631" y="2404207"/>
            <a:ext cx="183927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Mersenne twister random number engine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80E65-DEDC-0B46-A32A-F29A5E84D3AD}"/>
              </a:ext>
            </a:extLst>
          </p:cNvPr>
          <p:cNvSpPr txBox="1"/>
          <p:nvPr/>
        </p:nvSpPr>
        <p:spPr>
          <a:xfrm>
            <a:off x="241302" y="3722800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Uniform integer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235CAF-484A-60D4-1296-7433BE461E8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080575" y="4015188"/>
            <a:ext cx="778487" cy="7042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E14A0B-D232-8F30-ED4C-1426D898DF17}"/>
              </a:ext>
            </a:extLst>
          </p:cNvPr>
          <p:cNvSpPr txBox="1"/>
          <p:nvPr/>
        </p:nvSpPr>
        <p:spPr>
          <a:xfrm>
            <a:off x="9788073" y="3956901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Define distribution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14968A-E14B-4C44-E70A-53D011990AAA}"/>
              </a:ext>
            </a:extLst>
          </p:cNvPr>
          <p:cNvCxnSpPr>
            <a:cxnSpLocks/>
          </p:cNvCxnSpPr>
          <p:nvPr/>
        </p:nvCxnSpPr>
        <p:spPr>
          <a:xfrm flipH="1">
            <a:off x="6825343" y="4218964"/>
            <a:ext cx="2962730" cy="418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2BE305-A5E0-0DED-C53C-C101A96E449E}"/>
              </a:ext>
            </a:extLst>
          </p:cNvPr>
          <p:cNvSpPr txBox="1"/>
          <p:nvPr/>
        </p:nvSpPr>
        <p:spPr>
          <a:xfrm>
            <a:off x="5791200" y="5653125"/>
            <a:ext cx="2601686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Distribution takes Generator as argument to produce random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266300-3E63-AD87-794C-F08294FEDE10}"/>
              </a:ext>
            </a:extLst>
          </p:cNvPr>
          <p:cNvCxnSpPr>
            <a:cxnSpLocks/>
          </p:cNvCxnSpPr>
          <p:nvPr/>
        </p:nvCxnSpPr>
        <p:spPr>
          <a:xfrm flipH="1" flipV="1">
            <a:off x="4530934" y="5094102"/>
            <a:ext cx="1260266" cy="8514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2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C70B94-12F2-62F5-2039-1E6D2A958933}"/>
              </a:ext>
            </a:extLst>
          </p:cNvPr>
          <p:cNvSpPr txBox="1">
            <a:spLocks/>
          </p:cNvSpPr>
          <p:nvPr/>
        </p:nvSpPr>
        <p:spPr>
          <a:xfrm>
            <a:off x="105810" y="2841171"/>
            <a:ext cx="4781877" cy="4762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‘simulation’ takes one input (uniform dist.) and produces one output</a:t>
            </a:r>
          </a:p>
          <a:p>
            <a:endParaRPr lang="en-US" dirty="0"/>
          </a:p>
          <a:p>
            <a:r>
              <a:rPr lang="en-US" dirty="0"/>
              <a:t>What is the output distribution?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5776397" y="312532"/>
            <a:ext cx="6096000" cy="612475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funcs.h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inputs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yname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(inputs,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inputs);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F8F8F2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ipython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test.py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&amp;"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D5E71D-FF2F-E967-AE85-F6A253F6A89C}"/>
              </a:ext>
            </a:extLst>
          </p:cNvPr>
          <p:cNvCxnSpPr>
            <a:cxnSpLocks/>
          </p:cNvCxnSpPr>
          <p:nvPr/>
        </p:nvCxnSpPr>
        <p:spPr>
          <a:xfrm flipH="1">
            <a:off x="7805057" y="626551"/>
            <a:ext cx="2178652" cy="8865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3329F3-DBD1-C93C-AF21-A0C3F0C952D8}"/>
              </a:ext>
            </a:extLst>
          </p:cNvPr>
          <p:cNvSpPr txBox="1"/>
          <p:nvPr/>
        </p:nvSpPr>
        <p:spPr>
          <a:xfrm>
            <a:off x="9281920" y="312532"/>
            <a:ext cx="184023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Some auxiliary functions I’ve made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68CD9D-8729-82C2-695B-DB4E67460E0D}"/>
              </a:ext>
            </a:extLst>
          </p:cNvPr>
          <p:cNvCxnSpPr>
            <a:cxnSpLocks/>
          </p:cNvCxnSpPr>
          <p:nvPr/>
        </p:nvCxnSpPr>
        <p:spPr>
          <a:xfrm flipH="1">
            <a:off x="9594236" y="2407995"/>
            <a:ext cx="1040249" cy="2154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C0E43-6416-CB85-84E3-5FAE115EF741}"/>
              </a:ext>
            </a:extLst>
          </p:cNvPr>
          <p:cNvSpPr txBox="1"/>
          <p:nvPr/>
        </p:nvSpPr>
        <p:spPr>
          <a:xfrm>
            <a:off x="9932697" y="209397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 inputs with length ‘n’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07F5A-FFCD-33A2-CBEF-2315116576DD}"/>
              </a:ext>
            </a:extLst>
          </p:cNvPr>
          <p:cNvCxnSpPr>
            <a:cxnSpLocks/>
          </p:cNvCxnSpPr>
          <p:nvPr/>
        </p:nvCxnSpPr>
        <p:spPr>
          <a:xfrm flipH="1" flipV="1">
            <a:off x="8327571" y="2841171"/>
            <a:ext cx="2563482" cy="31682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AB3CB1-8B3D-9ABE-B3FF-A337A87A4155}"/>
              </a:ext>
            </a:extLst>
          </p:cNvPr>
          <p:cNvSpPr txBox="1"/>
          <p:nvPr/>
        </p:nvSpPr>
        <p:spPr>
          <a:xfrm>
            <a:off x="10189265" y="2843979"/>
            <a:ext cx="156762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Blank outputs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22A278-91E4-5BD9-D7F5-03C25757322F}"/>
              </a:ext>
            </a:extLst>
          </p:cNvPr>
          <p:cNvCxnSpPr>
            <a:cxnSpLocks/>
          </p:cNvCxnSpPr>
          <p:nvPr/>
        </p:nvCxnSpPr>
        <p:spPr>
          <a:xfrm flipH="1">
            <a:off x="7990114" y="3578052"/>
            <a:ext cx="3089005" cy="5169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4DEFA3-63B2-2C43-753F-4BBA629DD5C2}"/>
              </a:ext>
            </a:extLst>
          </p:cNvPr>
          <p:cNvSpPr txBox="1"/>
          <p:nvPr/>
        </p:nvSpPr>
        <p:spPr>
          <a:xfrm>
            <a:off x="10377331" y="3264033"/>
            <a:ext cx="1567626" cy="132343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Replaces inputs elements with random numbers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5139D-7003-E07C-9A46-747327AA5C61}"/>
              </a:ext>
            </a:extLst>
          </p:cNvPr>
          <p:cNvCxnSpPr>
            <a:cxnSpLocks/>
          </p:cNvCxnSpPr>
          <p:nvPr/>
        </p:nvCxnSpPr>
        <p:spPr>
          <a:xfrm flipV="1">
            <a:off x="3341098" y="4724400"/>
            <a:ext cx="2435299" cy="4980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2639309" y="4908419"/>
            <a:ext cx="180206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‘simulation’, outputs is now the simulation’s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BB585-8B57-FF13-EECF-93423DC9263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974869" y="5447028"/>
            <a:ext cx="1092412" cy="51423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379FBB-8487-7F5D-F2A1-9D20663AC3ED}"/>
              </a:ext>
            </a:extLst>
          </p:cNvPr>
          <p:cNvSpPr txBox="1"/>
          <p:nvPr/>
        </p:nvSpPr>
        <p:spPr>
          <a:xfrm>
            <a:off x="7283468" y="5961259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Writes out data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5D0B48-40CD-967D-008C-F67809EF7DE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488522" y="5682343"/>
            <a:ext cx="1363610" cy="5713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BF0437-265D-6CB7-3FB3-A5DEB1921063}"/>
              </a:ext>
            </a:extLst>
          </p:cNvPr>
          <p:cNvSpPr txBox="1"/>
          <p:nvPr/>
        </p:nvSpPr>
        <p:spPr>
          <a:xfrm>
            <a:off x="3704709" y="625364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plotting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6135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7" grpId="0" animBg="1"/>
      <p:bldP spid="20" grpId="0" animBg="1"/>
      <p:bldP spid="23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827721" y="2905465"/>
            <a:ext cx="6096000" cy="203132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uniform_real_distribution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779854" y="3136297"/>
            <a:ext cx="2416629" cy="156966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Random number function takes an element the the input vector, and makes it a random float between -1000 and 1000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flipH="1">
            <a:off x="3196483" y="2905465"/>
            <a:ext cx="631238" cy="2031325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C30B-23F3-AA46-21ED-14785249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eight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468B-5B0E-E481-DF92-602F3172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Create a class called Country with attributes:</a:t>
            </a:r>
          </a:p>
          <a:p>
            <a:endParaRPr lang="en-US" sz="2400" dirty="0"/>
          </a:p>
          <a:p>
            <a:pPr lvl="1"/>
            <a:r>
              <a:rPr lang="en-US" sz="2000" dirty="0"/>
              <a:t>Population, size, national language</a:t>
            </a:r>
          </a:p>
          <a:p>
            <a:endParaRPr lang="en-US" sz="2200" dirty="0"/>
          </a:p>
          <a:p>
            <a:r>
              <a:rPr lang="en-US" sz="2200" dirty="0"/>
              <a:t>Include a method called Greet, which outputs “Hello!”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 main(), create objects from the country class called: UK, France, Spain</a:t>
            </a:r>
          </a:p>
          <a:p>
            <a:endParaRPr lang="en-US" sz="2200" dirty="0"/>
          </a:p>
          <a:p>
            <a:r>
              <a:rPr lang="en-US" sz="2200" dirty="0"/>
              <a:t>Use constructors to </a:t>
            </a:r>
            <a:r>
              <a:rPr lang="en-US" sz="2200" dirty="0" err="1"/>
              <a:t>initialise</a:t>
            </a:r>
            <a:r>
              <a:rPr lang="en-US" sz="2200" dirty="0"/>
              <a:t> the attributes mentioned above</a:t>
            </a:r>
          </a:p>
          <a:p>
            <a:endParaRPr lang="en-US" sz="2200" dirty="0"/>
          </a:p>
          <a:p>
            <a:r>
              <a:rPr lang="en-US" sz="2200" dirty="0"/>
              <a:t>Print all attributes and run Greet</a:t>
            </a:r>
          </a:p>
          <a:p>
            <a:endParaRPr lang="en-US" sz="2200" dirty="0"/>
          </a:p>
          <a:p>
            <a:r>
              <a:rPr lang="en-US" sz="2200" dirty="0"/>
              <a:t>Bonus: inside Greet include an ‘if’ statement that changes language based on the national language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71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048000" y="2103173"/>
            <a:ext cx="7315200" cy="375487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 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Computes a polynomial from a given input, modifies the output accordingly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9.2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4.3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Simulation loops over inputs and modifies the output vector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input){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5166797" y="996916"/>
            <a:ext cx="2416629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Input is fixed, output can change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rot="5400000" flipH="1">
            <a:off x="6112754" y="-99269"/>
            <a:ext cx="434576" cy="3864429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263A748-443A-5407-E9F6-8EAF02F2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06717E5C-E4E6-B664-BDD8-AE61EE8C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05EA4AB-AD48-08B7-7B1C-0DCCEB36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CBF4284-3C29-C205-45F7-44E19A2A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00" y="2092176"/>
            <a:ext cx="7776000" cy="3888000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2A41E345-C686-2A72-8D40-F6EDDB73A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138702"/>
            <a:ext cx="7772400" cy="3886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31EF54-1F42-DC65-43D8-4F040E64DB77}"/>
              </a:ext>
            </a:extLst>
          </p:cNvPr>
          <p:cNvSpPr txBox="1"/>
          <p:nvPr/>
        </p:nvSpPr>
        <p:spPr>
          <a:xfrm>
            <a:off x="1219169" y="1907510"/>
            <a:ext cx="1600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1e1 -&gt; 1e6 draws</a:t>
            </a:r>
          </a:p>
        </p:txBody>
      </p:sp>
    </p:spTree>
    <p:extLst>
      <p:ext uri="{BB962C8B-B14F-4D97-AF65-F5344CB8AC3E}">
        <p14:creationId xmlns:p14="http://schemas.microsoft.com/office/powerpoint/2010/main" val="352805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972F-EE61-6AA9-9FB5-C16EB1F4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nine: Area of a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For the circle described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compute its area using a Monte Carlo method</a:t>
                </a:r>
              </a:p>
              <a:p>
                <a:endParaRPr lang="en-US" dirty="0"/>
              </a:p>
              <a:p>
                <a:r>
                  <a:rPr lang="en-US" dirty="0"/>
                  <a:t>i.e. draw random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between -0.5 and 0.5, and compute the fraction of draws that satisfy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many draws do you need to get ~1% error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  <a:blipFill>
                <a:blip r:embed="rId3"/>
                <a:stretch>
                  <a:fillRect l="-75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3B0762A-BBE0-4751-54D2-EB47AE10BBC4}"/>
              </a:ext>
            </a:extLst>
          </p:cNvPr>
          <p:cNvSpPr/>
          <p:nvPr/>
        </p:nvSpPr>
        <p:spPr>
          <a:xfrm>
            <a:off x="6870194" y="2254803"/>
            <a:ext cx="3595140" cy="361263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90C5C2-F2C1-2E68-CF7B-BAA0C51ED262}"/>
              </a:ext>
            </a:extLst>
          </p:cNvPr>
          <p:cNvSpPr/>
          <p:nvPr/>
        </p:nvSpPr>
        <p:spPr>
          <a:xfrm>
            <a:off x="6870193" y="2272292"/>
            <a:ext cx="3595141" cy="3595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F5DDE4-AF0A-8F9A-1225-F5F8C420B838}"/>
              </a:ext>
            </a:extLst>
          </p:cNvPr>
          <p:cNvCxnSpPr>
            <a:stCxn id="5" idx="0"/>
            <a:endCxn id="4" idx="2"/>
          </p:cNvCxnSpPr>
          <p:nvPr/>
        </p:nvCxnSpPr>
        <p:spPr>
          <a:xfrm>
            <a:off x="8667764" y="2272292"/>
            <a:ext cx="0" cy="359514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1CB7D-580B-4540-F141-7151CC7A7E1D}"/>
              </a:ext>
            </a:extLst>
          </p:cNvPr>
          <p:cNvCxnSpPr>
            <a:cxnSpLocks/>
          </p:cNvCxnSpPr>
          <p:nvPr/>
        </p:nvCxnSpPr>
        <p:spPr>
          <a:xfrm flipH="1">
            <a:off x="6870193" y="4118280"/>
            <a:ext cx="3595141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0CE21D-99EE-145C-20EA-DCAA745F614C}"/>
              </a:ext>
            </a:extLst>
          </p:cNvPr>
          <p:cNvSpPr txBox="1"/>
          <p:nvPr/>
        </p:nvSpPr>
        <p:spPr>
          <a:xfrm>
            <a:off x="1052572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DFCAD-05A9-4D38-79AC-5F07A9F0C21B}"/>
              </a:ext>
            </a:extLst>
          </p:cNvPr>
          <p:cNvSpPr txBox="1"/>
          <p:nvPr/>
        </p:nvSpPr>
        <p:spPr>
          <a:xfrm>
            <a:off x="8369551" y="1885471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97DE9-0740-8080-1B34-85357122E9DB}"/>
              </a:ext>
            </a:extLst>
          </p:cNvPr>
          <p:cNvSpPr txBox="1"/>
          <p:nvPr/>
        </p:nvSpPr>
        <p:spPr>
          <a:xfrm>
            <a:off x="627376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FE470-27C6-E86C-537A-F4892B88FD02}"/>
              </a:ext>
            </a:extLst>
          </p:cNvPr>
          <p:cNvSpPr txBox="1"/>
          <p:nvPr/>
        </p:nvSpPr>
        <p:spPr>
          <a:xfrm>
            <a:off x="8366038" y="5884922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39C21-1E3B-F755-DE8F-46B2886EA91F}"/>
              </a:ext>
            </a:extLst>
          </p:cNvPr>
          <p:cNvSpPr txBox="1"/>
          <p:nvPr/>
        </p:nvSpPr>
        <p:spPr>
          <a:xfrm>
            <a:off x="2977116" y="5741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2624328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Your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651438-4493-8133-7998-FBC3D448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100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33A4-F853-7D61-A360-1207659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tomosynthesis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8415-42DC-E98D-9E7A-A0D3EFF8F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2270" cy="4050792"/>
          </a:xfrm>
        </p:spPr>
        <p:txBody>
          <a:bodyPr/>
          <a:lstStyle/>
          <a:p>
            <a:r>
              <a:rPr lang="en-GB" dirty="0"/>
              <a:t>We want to minimise radiation leakage in these new devices</a:t>
            </a:r>
          </a:p>
          <a:p>
            <a:endParaRPr lang="en-GB" dirty="0"/>
          </a:p>
          <a:p>
            <a:r>
              <a:rPr lang="en-GB" dirty="0"/>
              <a:t>Current simulations assume that each beam is emitted according to either a uniform cone, or a truncated Gaussian</a:t>
            </a:r>
          </a:p>
          <a:p>
            <a:endParaRPr lang="en-GB" dirty="0"/>
          </a:p>
          <a:p>
            <a:r>
              <a:rPr lang="en-GB" dirty="0"/>
              <a:t>Is this fair? Monte Carlo methods can tell us!</a:t>
            </a:r>
          </a:p>
        </p:txBody>
      </p:sp>
      <p:pic>
        <p:nvPicPr>
          <p:cNvPr id="1026" name="Picture 2" descr="page1image53473264">
            <a:extLst>
              <a:ext uri="{FF2B5EF4-FFF2-40B4-BE49-F238E27FC236}">
                <a16:creationId xmlns:a16="http://schemas.microsoft.com/office/drawing/2014/main" id="{F96E5AE0-62E3-53D7-70FE-0777ECE0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1" y="693152"/>
            <a:ext cx="2626659" cy="3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AA575FC-E7A0-28DD-CF22-949B271A4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38" t="1219" r="7504" b="61551"/>
          <a:stretch/>
        </p:blipFill>
        <p:spPr>
          <a:xfrm>
            <a:off x="9070049" y="3065929"/>
            <a:ext cx="2992761" cy="290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28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F51-FF62-870F-ABCF-D024B9D5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DA55D-33E0-C65A-89ED-D86C5CFAC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255189" cy="4050792"/>
              </a:xfrm>
            </p:spPr>
            <p:txBody>
              <a:bodyPr/>
              <a:lstStyle/>
              <a:p>
                <a:r>
                  <a:rPr lang="en-GB" dirty="0"/>
                  <a:t>Sample the angle of emission,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, for each photon and slowly build a histogram of detection locations</a:t>
                </a:r>
              </a:p>
              <a:p>
                <a:endParaRPr lang="en-GB" dirty="0"/>
              </a:p>
              <a:p>
                <a:r>
                  <a:rPr lang="en-GB" dirty="0"/>
                  <a:t>Compare uniform, Gaussian, and truncated Gaussian distributions</a:t>
                </a:r>
              </a:p>
              <a:p>
                <a:endParaRPr lang="en-GB" dirty="0"/>
              </a:p>
              <a:p>
                <a:r>
                  <a:rPr lang="en-GB" dirty="0"/>
                  <a:t>What can we learn from simple C++ algorithms?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DA55D-33E0-C65A-89ED-D86C5CFAC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255189" cy="4050792"/>
              </a:xfrm>
              <a:blipFill>
                <a:blip r:embed="rId2"/>
                <a:stretch>
                  <a:fillRect l="-893" t="-1563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 descr="page2image53222512">
            <a:extLst>
              <a:ext uri="{FF2B5EF4-FFF2-40B4-BE49-F238E27FC236}">
                <a16:creationId xmlns:a16="http://schemas.microsoft.com/office/drawing/2014/main" id="{984C305E-8691-38DC-2490-02C4C4C6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837764"/>
            <a:ext cx="4749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704655-B97C-DA76-E939-60920F54B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9" t="11865" r="9977" b="10857"/>
          <a:stretch/>
        </p:blipFill>
        <p:spPr>
          <a:xfrm>
            <a:off x="8919882" y="4753534"/>
            <a:ext cx="1617750" cy="1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E801-F053-2745-44BA-F21B69D8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E324-8B43-6EE9-5E5A-6AA3AC95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full project description can be found at </a:t>
            </a:r>
            <a:r>
              <a:rPr lang="en-GB" dirty="0">
                <a:hlinkClick r:id="rId2"/>
              </a:rPr>
              <a:t>https://alex-hill94.github.io/Workshop/Intro_to_C++/project_description.pdf</a:t>
            </a:r>
            <a:endParaRPr lang="en-GB" dirty="0"/>
          </a:p>
          <a:p>
            <a:endParaRPr lang="en-GB" dirty="0"/>
          </a:p>
          <a:p>
            <a:r>
              <a:rPr lang="en-GB" dirty="0"/>
              <a:t>Separate into two groups to complete this task, I suggest:</a:t>
            </a:r>
          </a:p>
          <a:p>
            <a:pPr lvl="1"/>
            <a:r>
              <a:rPr lang="en-GB" dirty="0"/>
              <a:t>Team one: Lauryn, Alex, Ryan, Andrew, Rob</a:t>
            </a:r>
          </a:p>
          <a:p>
            <a:pPr lvl="1"/>
            <a:r>
              <a:rPr lang="en-GB" dirty="0"/>
              <a:t>Team A: Katie, Jonah, Ali, Tom, Andrea</a:t>
            </a:r>
          </a:p>
          <a:p>
            <a:pPr lvl="1"/>
            <a:endParaRPr lang="en-GB" dirty="0"/>
          </a:p>
          <a:p>
            <a:r>
              <a:rPr lang="en-GB" dirty="0"/>
              <a:t>We’ll work on this today, next week, and have a short presentation in the new year</a:t>
            </a:r>
          </a:p>
          <a:p>
            <a:endParaRPr lang="en-GB" dirty="0"/>
          </a:p>
          <a:p>
            <a:r>
              <a:rPr lang="en-GB" dirty="0"/>
              <a:t>Create a slack channel for your group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2173540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C691-4BEC-CE9B-AC5C-148B4CE8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</a:t>
            </a:r>
            <a:r>
              <a:rPr lang="en-US" dirty="0" err="1"/>
              <a:t>carlo</a:t>
            </a:r>
            <a:r>
              <a:rPr lang="en-US" dirty="0"/>
              <a:t> (MCMC)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AD81C-1BA0-2111-EEEF-86F8001D5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48" y="2093976"/>
            <a:ext cx="6067552" cy="405079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Monte Carlo: estimate the expected value or probability density of some unknown space by drawing independent random values</a:t>
            </a:r>
          </a:p>
          <a:p>
            <a:endParaRPr lang="en-US" sz="2400" dirty="0"/>
          </a:p>
          <a:p>
            <a:r>
              <a:rPr lang="en-US" sz="2400" dirty="0"/>
              <a:t>For high-dimension probabilistic models, Monte Carlo sampling may not be effective, as volume of sample space grows exponentially with additional parameters</a:t>
            </a:r>
          </a:p>
          <a:p>
            <a:endParaRPr lang="en-US" sz="2400" dirty="0"/>
          </a:p>
          <a:p>
            <a:r>
              <a:rPr lang="en-US" sz="2400" dirty="0"/>
              <a:t>MCMCs try to sample more intelligently, the next random draw depends on the current one</a:t>
            </a:r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B15B69F7-E6EA-CA90-0A42-D01DEE54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52" y="2093976"/>
            <a:ext cx="2794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E0B64-CC29-93D1-66B5-59BE1EF8AF19}"/>
              </a:ext>
            </a:extLst>
          </p:cNvPr>
          <p:cNvSpPr txBox="1"/>
          <p:nvPr/>
        </p:nvSpPr>
        <p:spPr>
          <a:xfrm>
            <a:off x="8899492" y="5975491"/>
            <a:ext cx="16513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38218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8595-E5D1-B6CB-3FCC-D6F6E08B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545140" cy="4050792"/>
          </a:xfrm>
        </p:spPr>
        <p:txBody>
          <a:bodyPr>
            <a:normAutofit/>
          </a:bodyPr>
          <a:lstStyle/>
          <a:p>
            <a:r>
              <a:rPr lang="en-US" dirty="0"/>
              <a:t>A simple Markov Chain uses stochastic processes to determine the evolving state of a system</a:t>
            </a:r>
          </a:p>
          <a:p>
            <a:endParaRPr lang="en-US" dirty="0"/>
          </a:p>
          <a:p>
            <a:r>
              <a:rPr lang="en-US" dirty="0"/>
              <a:t>Consider this system, it describes whether someone attends class given their previous attendance</a:t>
            </a:r>
          </a:p>
          <a:p>
            <a:endParaRPr lang="en-US" dirty="0"/>
          </a:p>
          <a:p>
            <a:r>
              <a:rPr lang="en-US" dirty="0"/>
              <a:t>E.g. if you attend class one week, there’s a 90% chance you will the next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3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578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7" grpId="0"/>
      <p:bldP spid="19" grpId="0"/>
      <p:bldP spid="52" grpId="0" animBg="1"/>
      <p:bldP spid="54" grpId="0"/>
      <p:bldP spid="56" grpId="0" animBg="1"/>
      <p:bldP spid="57" grpId="0"/>
      <p:bldP spid="65" grpId="1"/>
      <p:bldP spid="67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2" y="484632"/>
            <a:ext cx="10058400" cy="1609344"/>
          </a:xfrm>
        </p:spPr>
        <p:txBody>
          <a:bodyPr/>
          <a:lstStyle/>
          <a:p>
            <a:r>
              <a:rPr lang="en-US" dirty="0"/>
              <a:t>Markov chain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with initial state of attendance: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=[0.9, 0.1]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=[0.87, 0.13]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long-run, you approach a </a:t>
                </a:r>
                <a:r>
                  <a:rPr lang="en-US" b="1" dirty="0"/>
                  <a:t>steady state</a:t>
                </a:r>
                <a:r>
                  <a:rPr lang="en-US" dirty="0"/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 t="-1563" r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6962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ali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2120941"/>
            <a:ext cx="3091543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n;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2120941"/>
            <a:ext cx="4147457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67791400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242495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67897000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643801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47163418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"Information of the Country UK"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Informations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du Pays France"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Informacion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del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Pais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Espana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4278094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Information of the Country UK</a:t>
            </a:r>
          </a:p>
          <a:p>
            <a:r>
              <a:rPr lang="en-GB" sz="1600" dirty="0"/>
              <a:t>67791400</a:t>
            </a:r>
          </a:p>
          <a:p>
            <a:r>
              <a:rPr lang="en-GB" sz="1600" dirty="0"/>
              <a:t>242495</a:t>
            </a:r>
          </a:p>
          <a:p>
            <a:r>
              <a:rPr lang="en-GB" sz="1600" dirty="0"/>
              <a:t>English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 err="1"/>
              <a:t>Informations</a:t>
            </a:r>
            <a:r>
              <a:rPr lang="en-GB" sz="1600" dirty="0"/>
              <a:t> du Pays France</a:t>
            </a:r>
          </a:p>
          <a:p>
            <a:r>
              <a:rPr lang="en-GB" sz="1600" dirty="0"/>
              <a:t>67897000</a:t>
            </a:r>
          </a:p>
          <a:p>
            <a:r>
              <a:rPr lang="en-GB" sz="1600" dirty="0"/>
              <a:t>643801</a:t>
            </a:r>
          </a:p>
          <a:p>
            <a:r>
              <a:rPr lang="en-GB" sz="1600" dirty="0"/>
              <a:t>French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 err="1"/>
              <a:t>Informacion</a:t>
            </a:r>
            <a:r>
              <a:rPr lang="en-GB" sz="1600" dirty="0"/>
              <a:t> del </a:t>
            </a:r>
            <a:r>
              <a:rPr lang="en-GB" sz="1600" dirty="0" err="1"/>
              <a:t>Pais</a:t>
            </a:r>
            <a:r>
              <a:rPr lang="en-GB" sz="1600" dirty="0"/>
              <a:t> </a:t>
            </a:r>
            <a:r>
              <a:rPr lang="en-GB" sz="1600" dirty="0" err="1"/>
              <a:t>Espana</a:t>
            </a:r>
            <a:endParaRPr lang="en-GB" sz="1600" dirty="0"/>
          </a:p>
          <a:p>
            <a:r>
              <a:rPr lang="en-GB" sz="1600" dirty="0"/>
              <a:t>47163418</a:t>
            </a:r>
          </a:p>
          <a:p>
            <a:r>
              <a:rPr lang="en-GB" sz="1600" dirty="0"/>
              <a:t>505990</a:t>
            </a:r>
          </a:p>
          <a:p>
            <a:r>
              <a:rPr lang="en-GB" sz="1600" dirty="0"/>
              <a:t>Spanish</a:t>
            </a:r>
          </a:p>
          <a:p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7D88E6-AC88-FC9F-BBB2-770E338EA212}"/>
              </a:ext>
            </a:extLst>
          </p:cNvPr>
          <p:cNvCxnSpPr>
            <a:cxnSpLocks/>
          </p:cNvCxnSpPr>
          <p:nvPr/>
        </p:nvCxnSpPr>
        <p:spPr>
          <a:xfrm flipH="1">
            <a:off x="896471" y="1834537"/>
            <a:ext cx="2352186" cy="355325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F0CBC8-3538-1FE0-FED1-67408B8B190D}"/>
              </a:ext>
            </a:extLst>
          </p:cNvPr>
          <p:cNvSpPr txBox="1"/>
          <p:nvPr/>
        </p:nvSpPr>
        <p:spPr>
          <a:xfrm>
            <a:off x="3239938" y="1249762"/>
            <a:ext cx="14001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use of constructors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CE882C-5E3C-8525-FBFB-828395A62382}"/>
              </a:ext>
            </a:extLst>
          </p:cNvPr>
          <p:cNvCxnSpPr>
            <a:cxnSpLocks/>
          </p:cNvCxnSpPr>
          <p:nvPr/>
        </p:nvCxnSpPr>
        <p:spPr>
          <a:xfrm flipH="1">
            <a:off x="349624" y="1687975"/>
            <a:ext cx="5908523" cy="29019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457B6E-B521-A641-D92C-C7C40FE4975B}"/>
              </a:ext>
            </a:extLst>
          </p:cNvPr>
          <p:cNvSpPr txBox="1"/>
          <p:nvPr/>
        </p:nvSpPr>
        <p:spPr>
          <a:xfrm>
            <a:off x="5342139" y="1073461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practice to include an error message if non of the if statements are true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6D08CF-9352-1380-921B-48C2C184587E}"/>
              </a:ext>
            </a:extLst>
          </p:cNvPr>
          <p:cNvCxnSpPr>
            <a:cxnSpLocks/>
          </p:cNvCxnSpPr>
          <p:nvPr/>
        </p:nvCxnSpPr>
        <p:spPr>
          <a:xfrm flipH="1">
            <a:off x="157114" y="1990165"/>
            <a:ext cx="542133" cy="17169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0A914F-68FF-843A-AE48-D1DF083686FF}"/>
              </a:ext>
            </a:extLst>
          </p:cNvPr>
          <p:cNvSpPr txBox="1"/>
          <p:nvPr/>
        </p:nvSpPr>
        <p:spPr>
          <a:xfrm>
            <a:off x="157114" y="1159168"/>
            <a:ext cx="260631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Else if (</a:t>
            </a:r>
            <a:r>
              <a:rPr lang="en-US" sz="1600" dirty="0" err="1"/>
              <a:t>elif</a:t>
            </a:r>
            <a:r>
              <a:rPr lang="en-US" sz="1600" dirty="0"/>
              <a:t>) preferable for more data-intensive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320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−0.6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mr>
                        </m:m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−0.6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DF768-125A-2FA1-C4FA-2A00659E148A}"/>
              </a:ext>
            </a:extLst>
          </p:cNvPr>
          <p:cNvSpPr txBox="1">
            <a:spLocks/>
          </p:cNvSpPr>
          <p:nvPr/>
        </p:nvSpPr>
        <p:spPr>
          <a:xfrm>
            <a:off x="746772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Markov chain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939B-A4FF-5F7E-932D-BF904192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54C9-E3FE-182F-82BB-AA6EFE95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231565" cy="4050792"/>
          </a:xfrm>
        </p:spPr>
        <p:txBody>
          <a:bodyPr>
            <a:normAutofit/>
          </a:bodyPr>
          <a:lstStyle/>
          <a:p>
            <a:r>
              <a:rPr lang="en-US" dirty="0"/>
              <a:t>Markov chains can also be used to generate a sequence of random variables where the current value is dependent on the value of the prior value</a:t>
            </a:r>
          </a:p>
          <a:p>
            <a:endParaRPr lang="en-US" dirty="0"/>
          </a:p>
          <a:p>
            <a:r>
              <a:rPr lang="en-US" dirty="0"/>
              <a:t>An example of this is a number line, where possible moves are -1 and 1 (chosen with equal probability)</a:t>
            </a:r>
          </a:p>
          <a:p>
            <a:endParaRPr lang="en-US" dirty="0"/>
          </a:p>
          <a:p>
            <a:r>
              <a:rPr lang="en-US" dirty="0"/>
              <a:t>MCMCs are Monte Carlo methods where a Markov chain is used to draw samples</a:t>
            </a:r>
          </a:p>
          <a:p>
            <a:endParaRPr lang="en-US" dirty="0"/>
          </a:p>
          <a:p>
            <a:r>
              <a:rPr lang="en-US" dirty="0"/>
              <a:t>The idea is that the chain will settle (find equilibrium) on the desired quantity we are inferring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2683-7AB0-C0CA-89D4-44C88A8E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6833-9DAD-E94E-1FE5-C5CF57D3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7269"/>
            <a:ext cx="5583200" cy="45760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class that generates random numbers from a uniform distribution </a:t>
            </a:r>
          </a:p>
          <a:p>
            <a:endParaRPr lang="en-US" dirty="0"/>
          </a:p>
          <a:p>
            <a:r>
              <a:rPr lang="en-US" dirty="0"/>
              <a:t>Create a Markov Chain class that predicts which US party will win the next election (lookup matrices, matrix </a:t>
            </a:r>
            <a:r>
              <a:rPr lang="en-US" dirty="0" err="1"/>
              <a:t>mutlipliaction</a:t>
            </a:r>
            <a:r>
              <a:rPr lang="en-US" dirty="0"/>
              <a:t>, if statements etc.)</a:t>
            </a:r>
          </a:p>
          <a:p>
            <a:endParaRPr lang="en-US" dirty="0"/>
          </a:p>
          <a:p>
            <a:r>
              <a:rPr lang="en-US" dirty="0"/>
              <a:t>Assume initially a Dem is in power X0 = [1,0], create a method in the MC class that calculates numerically the steady state vector, i.e. the probability that in a given year</a:t>
            </a:r>
          </a:p>
          <a:p>
            <a:endParaRPr lang="en-US" dirty="0"/>
          </a:p>
          <a:p>
            <a:r>
              <a:rPr lang="en-US" dirty="0"/>
              <a:t>Create another method that uses random draws from the random number class to stochastically predict who will be in power for each of the next 20 cycles</a:t>
            </a:r>
          </a:p>
          <a:p>
            <a:endParaRPr lang="en-US" dirty="0"/>
          </a:p>
          <a:p>
            <a:r>
              <a:rPr lang="en-US" dirty="0"/>
              <a:t>Create a figure showing how the holder of office changed over the 20 cycles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AEAA4-61CC-3BB8-8BFB-9271B0FDDDFC}"/>
              </a:ext>
            </a:extLst>
          </p:cNvPr>
          <p:cNvSpPr/>
          <p:nvPr/>
        </p:nvSpPr>
        <p:spPr>
          <a:xfrm>
            <a:off x="7676493" y="1955800"/>
            <a:ext cx="1473200" cy="1473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CF3D7F-3939-15EB-5586-5C4E99442649}"/>
              </a:ext>
            </a:extLst>
          </p:cNvPr>
          <p:cNvSpPr/>
          <p:nvPr/>
        </p:nvSpPr>
        <p:spPr>
          <a:xfrm>
            <a:off x="9111593" y="4412996"/>
            <a:ext cx="1473200" cy="14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4A020-45A9-C0DE-0DF9-2DC097CCAF1F}"/>
              </a:ext>
            </a:extLst>
          </p:cNvPr>
          <p:cNvSpPr txBox="1"/>
          <p:nvPr/>
        </p:nvSpPr>
        <p:spPr>
          <a:xfrm>
            <a:off x="9206150" y="4992703"/>
            <a:ext cx="1413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Republican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CB756-ACCC-094A-C65C-8B32C54B220C}"/>
              </a:ext>
            </a:extLst>
          </p:cNvPr>
          <p:cNvSpPr txBox="1"/>
          <p:nvPr/>
        </p:nvSpPr>
        <p:spPr>
          <a:xfrm>
            <a:off x="7786573" y="2523169"/>
            <a:ext cx="132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Democrat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2A2D-FE70-F5C4-0F9B-B7E5BBD80D9F}"/>
              </a:ext>
            </a:extLst>
          </p:cNvPr>
          <p:cNvSpPr txBox="1"/>
          <p:nvPr/>
        </p:nvSpPr>
        <p:spPr>
          <a:xfrm>
            <a:off x="9478380" y="3376152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9DD51-6DC6-D38F-90D9-A8FE0FADC818}"/>
              </a:ext>
            </a:extLst>
          </p:cNvPr>
          <p:cNvSpPr txBox="1"/>
          <p:nvPr/>
        </p:nvSpPr>
        <p:spPr>
          <a:xfrm>
            <a:off x="8239558" y="4096512"/>
            <a:ext cx="771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5DD397-3181-ED29-0307-7F72A8A3209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697126" y="3376152"/>
            <a:ext cx="630212" cy="125258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2E879C-7123-B7F1-9094-2DF363F3F39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076613" y="3006811"/>
            <a:ext cx="771580" cy="14061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6F678049-3FC5-988A-EB7E-B9B575E2277B}"/>
              </a:ext>
            </a:extLst>
          </p:cNvPr>
          <p:cNvSpPr/>
          <p:nvPr/>
        </p:nvSpPr>
        <p:spPr>
          <a:xfrm rot="5400000">
            <a:off x="10101977" y="4603704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4527E-56EE-B66C-C9E8-94A641533652}"/>
              </a:ext>
            </a:extLst>
          </p:cNvPr>
          <p:cNvSpPr txBox="1"/>
          <p:nvPr/>
        </p:nvSpPr>
        <p:spPr>
          <a:xfrm>
            <a:off x="11236952" y="5163962"/>
            <a:ext cx="68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0.65</a:t>
            </a: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3A8FBBAE-8BDA-DFE7-17C6-BF552CEB61E3}"/>
              </a:ext>
            </a:extLst>
          </p:cNvPr>
          <p:cNvSpPr/>
          <p:nvPr/>
        </p:nvSpPr>
        <p:spPr>
          <a:xfrm rot="21411815">
            <a:off x="8140422" y="1289336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53F6A-9F1C-0E92-3A43-B8064CA4D4A4}"/>
              </a:ext>
            </a:extLst>
          </p:cNvPr>
          <p:cNvSpPr txBox="1"/>
          <p:nvPr/>
        </p:nvSpPr>
        <p:spPr>
          <a:xfrm rot="21440792">
            <a:off x="8833870" y="1275710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0.76</a:t>
            </a:r>
          </a:p>
        </p:txBody>
      </p:sp>
    </p:spTree>
    <p:extLst>
      <p:ext uri="{BB962C8B-B14F-4D97-AF65-F5344CB8AC3E}">
        <p14:creationId xmlns:p14="http://schemas.microsoft.com/office/powerpoint/2010/main" val="34116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527-7F20-4FAC-817F-DA2EA0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4F05-5D3A-0460-1E03-E9A5F0EE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3257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Group work</a:t>
            </a:r>
          </a:p>
        </p:txBody>
      </p:sp>
    </p:spTree>
    <p:extLst>
      <p:ext uri="{BB962C8B-B14F-4D97-AF65-F5344CB8AC3E}">
        <p14:creationId xmlns:p14="http://schemas.microsoft.com/office/powerpoint/2010/main" val="3230697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C965-8D46-88AE-47DE-1C641E8D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94" y="2624328"/>
            <a:ext cx="2257012" cy="160934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1364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andrea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990310"/>
            <a:ext cx="3091543" cy="5909310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//Set UK as default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</a:t>
            </a:r>
            <a:r>
              <a:rPr lang="en-GB" sz="105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milions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242495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//km^2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::string 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input_pop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input_lang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input_pop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input_lang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Destructor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~country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"Salut!"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394266"/>
            <a:ext cx="4147457" cy="51013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 (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milion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):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"Size (square kilometres):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France{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Spain{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47.3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403187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UK</a:t>
            </a:r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67.33</a:t>
            </a:r>
          </a:p>
          <a:p>
            <a:r>
              <a:rPr lang="en-GB" sz="1600" dirty="0"/>
              <a:t>Size (square kilometres): 242495</a:t>
            </a:r>
          </a:p>
          <a:p>
            <a:r>
              <a:rPr lang="en-GB" sz="1600" dirty="0"/>
              <a:t>Language: English</a:t>
            </a:r>
          </a:p>
          <a:p>
            <a:r>
              <a:rPr lang="en-GB" sz="1600" dirty="0"/>
              <a:t>France</a:t>
            </a:r>
          </a:p>
          <a:p>
            <a:r>
              <a:rPr lang="en-GB" sz="1600" dirty="0"/>
              <a:t>Salut!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67.5</a:t>
            </a:r>
          </a:p>
          <a:p>
            <a:r>
              <a:rPr lang="en-GB" sz="1600" dirty="0"/>
              <a:t>Size (square kilometres): 543940</a:t>
            </a:r>
          </a:p>
          <a:p>
            <a:r>
              <a:rPr lang="en-GB" sz="1600" dirty="0"/>
              <a:t>Language: French</a:t>
            </a:r>
          </a:p>
          <a:p>
            <a:r>
              <a:rPr lang="en-GB" sz="1600" dirty="0"/>
              <a:t>Spain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47.3</a:t>
            </a:r>
          </a:p>
          <a:p>
            <a:r>
              <a:rPr lang="en-GB" sz="1600" dirty="0"/>
              <a:t>Size (square kilometres): 505990</a:t>
            </a:r>
          </a:p>
          <a:p>
            <a:r>
              <a:rPr lang="en-GB" sz="1600" dirty="0"/>
              <a:t>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8F658F-DAF2-265F-6C96-80AEA2284DCF}"/>
              </a:ext>
            </a:extLst>
          </p:cNvPr>
          <p:cNvCxnSpPr>
            <a:cxnSpLocks/>
          </p:cNvCxnSpPr>
          <p:nvPr/>
        </p:nvCxnSpPr>
        <p:spPr>
          <a:xfrm flipH="1">
            <a:off x="1382050" y="1226984"/>
            <a:ext cx="2019253" cy="6125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8CD9B1B-5313-ECAA-F346-8ABE19689CBA}"/>
              </a:ext>
            </a:extLst>
          </p:cNvPr>
          <p:cNvSpPr txBox="1"/>
          <p:nvPr/>
        </p:nvSpPr>
        <p:spPr>
          <a:xfrm>
            <a:off x="3401303" y="1055712"/>
            <a:ext cx="399733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🇬🇧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F836CE-35FC-AAA9-B7E2-2E9B37CAED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14876" y="1143221"/>
            <a:ext cx="5561795" cy="40505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FE1F59-D9E9-D29E-3D1E-74846DAB0CFF}"/>
              </a:ext>
            </a:extLst>
          </p:cNvPr>
          <p:cNvSpPr txBox="1"/>
          <p:nvPr/>
        </p:nvSpPr>
        <p:spPr>
          <a:xfrm>
            <a:off x="7376671" y="850833"/>
            <a:ext cx="259208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defining of method outside of 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9E7B-20D6-93B3-571B-FC7C6E11E12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293109" y="1609622"/>
            <a:ext cx="3116731" cy="5827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3131E1-47A1-7D4A-3B9E-D4A3C7416169}"/>
              </a:ext>
            </a:extLst>
          </p:cNvPr>
          <p:cNvSpPr txBox="1"/>
          <p:nvPr/>
        </p:nvSpPr>
        <p:spPr>
          <a:xfrm>
            <a:off x="9409840" y="1440345"/>
            <a:ext cx="967284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Concise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F9D68B-808F-FEAA-3DDC-3CB04A78910C}"/>
              </a:ext>
            </a:extLst>
          </p:cNvPr>
          <p:cNvCxnSpPr>
            <a:cxnSpLocks/>
          </p:cNvCxnSpPr>
          <p:nvPr/>
        </p:nvCxnSpPr>
        <p:spPr>
          <a:xfrm flipH="1">
            <a:off x="1797979" y="1435608"/>
            <a:ext cx="2884379" cy="14241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B2A9A0-FBE9-EEFB-ADDF-510A719F1D4E}"/>
              </a:ext>
            </a:extLst>
          </p:cNvPr>
          <p:cNvSpPr txBox="1"/>
          <p:nvPr/>
        </p:nvSpPr>
        <p:spPr>
          <a:xfrm>
            <a:off x="4677970" y="850834"/>
            <a:ext cx="1814875" cy="58278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Could you explain these?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7C6A2-67A8-4619-D065-399872C2665A}"/>
              </a:ext>
            </a:extLst>
          </p:cNvPr>
          <p:cNvCxnSpPr>
            <a:cxnSpLocks/>
          </p:cNvCxnSpPr>
          <p:nvPr/>
        </p:nvCxnSpPr>
        <p:spPr>
          <a:xfrm flipH="1">
            <a:off x="1196989" y="1419885"/>
            <a:ext cx="3519567" cy="289213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5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katie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1697748"/>
            <a:ext cx="3091543" cy="364715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//Attribute (int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//Attribute (string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//Method/function declaration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//Method/function definition outside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070653"/>
            <a:ext cx="4147457" cy="574772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67300000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47300000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//Print attribute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2800767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UK population: 67300000</a:t>
            </a:r>
          </a:p>
          <a:p>
            <a:r>
              <a:rPr lang="en-GB" sz="1600" dirty="0"/>
              <a:t>UK national language: English</a:t>
            </a:r>
          </a:p>
          <a:p>
            <a:endParaRPr lang="en-GB" sz="1600" dirty="0"/>
          </a:p>
          <a:p>
            <a:r>
              <a:rPr lang="en-GB" sz="1600" dirty="0"/>
              <a:t>France population: 67500000</a:t>
            </a:r>
          </a:p>
          <a:p>
            <a:r>
              <a:rPr lang="en-GB" sz="1600" dirty="0"/>
              <a:t>France national language: French</a:t>
            </a:r>
          </a:p>
          <a:p>
            <a:endParaRPr lang="en-GB" sz="1600" dirty="0"/>
          </a:p>
          <a:p>
            <a:r>
              <a:rPr lang="en-GB" sz="1600" dirty="0"/>
              <a:t>Spain population: 47300000</a:t>
            </a:r>
          </a:p>
          <a:p>
            <a:r>
              <a:rPr lang="en-GB" sz="1600" dirty="0"/>
              <a:t>Spain national language: Spanish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9011-FEC4-BEE5-779F-57B209738694}"/>
              </a:ext>
            </a:extLst>
          </p:cNvPr>
          <p:cNvSpPr txBox="1"/>
          <p:nvPr/>
        </p:nvSpPr>
        <p:spPr>
          <a:xfrm>
            <a:off x="8547045" y="1386349"/>
            <a:ext cx="111690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Works fine</a:t>
            </a:r>
          </a:p>
        </p:txBody>
      </p:sp>
    </p:spTree>
    <p:extLst>
      <p:ext uri="{BB962C8B-B14F-4D97-AF65-F5344CB8AC3E}">
        <p14:creationId xmlns:p14="http://schemas.microsoft.com/office/powerpoint/2010/main" val="23467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lauryn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1086409"/>
            <a:ext cx="3091543" cy="51013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"¡Hola!"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GB" sz="105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243610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086409"/>
            <a:ext cx="5559398" cy="477823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8776447" y="2120941"/>
            <a:ext cx="2547082" cy="4524315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UK</a:t>
            </a:r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Population: 67.33 million</a:t>
            </a:r>
          </a:p>
          <a:p>
            <a:r>
              <a:rPr lang="en-GB" sz="1600" dirty="0"/>
              <a:t>Area: 243610 km^2</a:t>
            </a:r>
          </a:p>
          <a:p>
            <a:r>
              <a:rPr lang="en-GB" sz="1600" dirty="0"/>
              <a:t>Language: English</a:t>
            </a:r>
          </a:p>
          <a:p>
            <a:endParaRPr lang="en-GB" sz="1600" dirty="0"/>
          </a:p>
          <a:p>
            <a:r>
              <a:rPr lang="en-GB" sz="1600" dirty="0"/>
              <a:t>France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/>
              <a:t>Population: 67.5 million</a:t>
            </a:r>
          </a:p>
          <a:p>
            <a:r>
              <a:rPr lang="en-GB" sz="1600" dirty="0"/>
              <a:t>Area: 543940 km^2</a:t>
            </a:r>
          </a:p>
          <a:p>
            <a:r>
              <a:rPr lang="en-GB" sz="1600" dirty="0"/>
              <a:t>Language: French</a:t>
            </a:r>
          </a:p>
          <a:p>
            <a:endParaRPr lang="en-GB" sz="1600" dirty="0"/>
          </a:p>
          <a:p>
            <a:r>
              <a:rPr lang="en-GB" sz="1600" dirty="0"/>
              <a:t>Spain</a:t>
            </a:r>
          </a:p>
          <a:p>
            <a:r>
              <a:rPr lang="en-GB" sz="1600" dirty="0"/>
              <a:t>¡Hola!</a:t>
            </a:r>
          </a:p>
          <a:p>
            <a:r>
              <a:rPr lang="en-GB" sz="1600" dirty="0"/>
              <a:t>Population: 47.33 million</a:t>
            </a:r>
          </a:p>
          <a:p>
            <a:r>
              <a:rPr lang="en-GB" sz="1600" dirty="0"/>
              <a:t>Area: 505990 km^2</a:t>
            </a:r>
          </a:p>
          <a:p>
            <a:r>
              <a:rPr lang="en-GB" sz="1600" dirty="0"/>
              <a:t>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4BCF-F749-413C-F448-9654BEFFA94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052918" y="1143221"/>
            <a:ext cx="3373128" cy="166273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2C2F68-3EBF-4470-1970-9DC4F21DF7A5}"/>
              </a:ext>
            </a:extLst>
          </p:cNvPr>
          <p:cNvSpPr txBox="1"/>
          <p:nvPr/>
        </p:nvSpPr>
        <p:spPr>
          <a:xfrm>
            <a:off x="5426046" y="850833"/>
            <a:ext cx="34477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use of else if, but this will make Spanish the default</a:t>
            </a:r>
          </a:p>
        </p:txBody>
      </p:sp>
    </p:spTree>
    <p:extLst>
      <p:ext uri="{BB962C8B-B14F-4D97-AF65-F5344CB8AC3E}">
        <p14:creationId xmlns:p14="http://schemas.microsoft.com/office/powerpoint/2010/main" val="27529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{165B9C90-CAE9-7A45-AD45-8C27D9674C29}tf10001070_mac</Template>
  <TotalTime>15993</TotalTime>
  <Words>6097</Words>
  <Application>Microsoft Macintosh PowerPoint</Application>
  <PresentationFormat>Widescreen</PresentationFormat>
  <Paragraphs>1027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Cambria Math</vt:lpstr>
      <vt:lpstr>Menlo</vt:lpstr>
      <vt:lpstr>Rockwell</vt:lpstr>
      <vt:lpstr>Rockwell Condensed</vt:lpstr>
      <vt:lpstr>Rockwell Extra Bold</vt:lpstr>
      <vt:lpstr>Wingdings</vt:lpstr>
      <vt:lpstr>Wood Type</vt:lpstr>
      <vt:lpstr>Introduction to C++</vt:lpstr>
      <vt:lpstr>Last week…</vt:lpstr>
      <vt:lpstr>AIM of workshop five</vt:lpstr>
      <vt:lpstr>Resources</vt:lpstr>
      <vt:lpstr>Challenge eight recap</vt:lpstr>
      <vt:lpstr>Challenge eight solution: ali</vt:lpstr>
      <vt:lpstr>Challenge eight solution: andrea</vt:lpstr>
      <vt:lpstr>Challenge eight solution: katie</vt:lpstr>
      <vt:lpstr>Challenge eight solution: lauryn</vt:lpstr>
      <vt:lpstr>Challenge eight solution: robert</vt:lpstr>
      <vt:lpstr>Challenge eight solution: tom</vt:lpstr>
      <vt:lpstr>Challenge nine</vt:lpstr>
      <vt:lpstr>PowerPoint Presentation</vt:lpstr>
      <vt:lpstr>Object oriented programming</vt:lpstr>
      <vt:lpstr>Classes and objects</vt:lpstr>
      <vt:lpstr>Classes and objects</vt:lpstr>
      <vt:lpstr>Classes: attributes</vt:lpstr>
      <vt:lpstr>Classes: Attributes</vt:lpstr>
      <vt:lpstr>Classes: methods</vt:lpstr>
      <vt:lpstr>Constructors</vt:lpstr>
      <vt:lpstr>Principles of OOP</vt:lpstr>
      <vt:lpstr>Access specifiers</vt:lpstr>
      <vt:lpstr>Access specifiers</vt:lpstr>
      <vt:lpstr>Encapsulation</vt:lpstr>
      <vt:lpstr>Encapsulation</vt:lpstr>
      <vt:lpstr>inheritance</vt:lpstr>
      <vt:lpstr>Inheritance: access specifiers</vt:lpstr>
      <vt:lpstr>polymorphism</vt:lpstr>
      <vt:lpstr>PowerPoint Presentation</vt:lpstr>
      <vt:lpstr>Monte carlo history</vt:lpstr>
      <vt:lpstr>Monte carlo history</vt:lpstr>
      <vt:lpstr>Monte carlo history</vt:lpstr>
      <vt:lpstr>Monte carlo basics</vt:lpstr>
      <vt:lpstr>Law of large numbers</vt:lpstr>
      <vt:lpstr>Law of large numbers</vt:lpstr>
      <vt:lpstr>Gambler’s fallacy</vt:lpstr>
      <vt:lpstr>Regression to the mean</vt:lpstr>
      <vt:lpstr>How many samples do we need?</vt:lpstr>
      <vt:lpstr>sampling</vt:lpstr>
      <vt:lpstr>PowerPoint Presentation</vt:lpstr>
      <vt:lpstr>Monte carlo experiments</vt:lpstr>
      <vt:lpstr>Monte Carlo examples</vt:lpstr>
      <vt:lpstr>Random numbers</vt:lpstr>
      <vt:lpstr>Continuous random variables</vt:lpstr>
      <vt:lpstr>Continuous random variables</vt:lpstr>
      <vt:lpstr>Generating random numbers in c++</vt:lpstr>
      <vt:lpstr>Generating random numbers in c++</vt:lpstr>
      <vt:lpstr>Example</vt:lpstr>
      <vt:lpstr>Example</vt:lpstr>
      <vt:lpstr>Example</vt:lpstr>
      <vt:lpstr>Example</vt:lpstr>
      <vt:lpstr>Challenge nine: Area of a circle</vt:lpstr>
      <vt:lpstr>PowerPoint Presentation</vt:lpstr>
      <vt:lpstr>Digital tomosynthesis</vt:lpstr>
      <vt:lpstr>Main problem</vt:lpstr>
      <vt:lpstr>Project description</vt:lpstr>
      <vt:lpstr>Markov chain monte carlo (MCMC)</vt:lpstr>
      <vt:lpstr>Markov chains</vt:lpstr>
      <vt:lpstr>Markov chain properties</vt:lpstr>
      <vt:lpstr>PowerPoint Presentation</vt:lpstr>
      <vt:lpstr>Markov chains</vt:lpstr>
      <vt:lpstr>Homework (optional)</vt:lpstr>
      <vt:lpstr>Next week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</dc:title>
  <dc:creator>Hill, Alexander</dc:creator>
  <cp:lastModifiedBy>Hill, Alexander</cp:lastModifiedBy>
  <cp:revision>291</cp:revision>
  <dcterms:created xsi:type="dcterms:W3CDTF">2022-10-03T13:54:34Z</dcterms:created>
  <dcterms:modified xsi:type="dcterms:W3CDTF">2022-11-01T13:08:02Z</dcterms:modified>
</cp:coreProperties>
</file>